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72" r:id="rId4"/>
    <p:sldId id="259" r:id="rId5"/>
    <p:sldId id="261" r:id="rId6"/>
    <p:sldId id="262" r:id="rId7"/>
    <p:sldId id="263" r:id="rId8"/>
    <p:sldId id="273" r:id="rId9"/>
    <p:sldId id="265" r:id="rId10"/>
    <p:sldId id="266" r:id="rId11"/>
    <p:sldId id="267" r:id="rId12"/>
    <p:sldId id="268" r:id="rId13"/>
    <p:sldId id="269" r:id="rId14"/>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1547" autoAdjust="0"/>
  </p:normalViewPr>
  <p:slideViewPr>
    <p:cSldViewPr>
      <p:cViewPr varScale="1">
        <p:scale>
          <a:sx n="45" d="100"/>
          <a:sy n="45" d="100"/>
        </p:scale>
        <p:origin x="-114" y="-102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4275449-6E34-4381-891D-7873D9266412}" type="datetimeFigureOut">
              <a:rPr lang="ja-JP" altLang="en-US"/>
              <a:pPr>
                <a:defRPr/>
              </a:pPr>
              <a:t>2013/1/9</a:t>
            </a:fld>
            <a:endParaRPr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FCEF2A1-771E-4185-88A9-0B9DAABDF362}" type="slidenum">
              <a:rPr lang="ja-JP" altLang="en-US"/>
              <a:pPr>
                <a:defRPr/>
              </a:pPr>
              <a:t>‹#›</a:t>
            </a:fld>
            <a:endParaRPr lang="ja-JP" altLang="en-US"/>
          </a:p>
        </p:txBody>
      </p:sp>
    </p:spTree>
    <p:extLst>
      <p:ext uri="{BB962C8B-B14F-4D97-AF65-F5344CB8AC3E}">
        <p14:creationId xmlns:p14="http://schemas.microsoft.com/office/powerpoint/2010/main" val="37674651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AFCEF2A1-771E-4185-88A9-0B9DAABDF362}" type="slidenum">
              <a:rPr lang="ja-JP" altLang="en-US" smtClean="0"/>
              <a:pPr>
                <a:defRPr/>
              </a:pPr>
              <a:t>1</a:t>
            </a:fld>
            <a:endParaRPr lang="ja-JP" altLang="en-US"/>
          </a:p>
        </p:txBody>
      </p:sp>
    </p:spTree>
    <p:extLst>
      <p:ext uri="{BB962C8B-B14F-4D97-AF65-F5344CB8AC3E}">
        <p14:creationId xmlns:p14="http://schemas.microsoft.com/office/powerpoint/2010/main" val="38112645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この研究の概略をまとめる。図解をする。図解がイマイチ？</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AFCEF2A1-771E-4185-88A9-0B9DAABDF362}" type="slidenum">
              <a:rPr lang="ja-JP" altLang="en-US" smtClean="0"/>
              <a:pPr>
                <a:defRPr/>
              </a:pPr>
              <a:t>11</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ja-JP" sz="1200" dirty="0" smtClean="0">
              <a:latin typeface="HG丸ｺﾞｼｯｸM-PRO" pitchFamily="50" charset="-128"/>
              <a:ea typeface="HG丸ｺﾞｼｯｸM-PRO" pitchFamily="50" charset="-128"/>
            </a:endParaRPr>
          </a:p>
        </p:txBody>
      </p:sp>
      <p:sp>
        <p:nvSpPr>
          <p:cNvPr id="4" name="スライド番号プレースホルダ 3"/>
          <p:cNvSpPr>
            <a:spLocks noGrp="1"/>
          </p:cNvSpPr>
          <p:nvPr>
            <p:ph type="sldNum" sz="quarter" idx="10"/>
          </p:nvPr>
        </p:nvSpPr>
        <p:spPr/>
        <p:txBody>
          <a:bodyPr/>
          <a:lstStyle/>
          <a:p>
            <a:pPr>
              <a:defRPr/>
            </a:pPr>
            <a:fld id="{AFCEF2A1-771E-4185-88A9-0B9DAABDF362}" type="slidenum">
              <a:rPr lang="ja-JP" altLang="en-US" smtClean="0"/>
              <a:pPr>
                <a:defRPr/>
              </a:pPr>
              <a:t>12</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smtClean="0">
                <a:latin typeface="HG丸ｺﾞｼｯｸM-PRO" pitchFamily="50" charset="-128"/>
                <a:ea typeface="HG丸ｺﾞｼｯｸM-PRO" pitchFamily="50" charset="-128"/>
              </a:rPr>
              <a:t>最後にこの場をお借りして・・・</a:t>
            </a:r>
            <a:endParaRPr lang="en-US" altLang="ja-JP" sz="1200" dirty="0" smtClean="0">
              <a:latin typeface="HG丸ｺﾞｼｯｸM-PRO" pitchFamily="50" charset="-128"/>
              <a:ea typeface="HG丸ｺﾞｼｯｸM-PRO" pitchFamily="50" charset="-128"/>
            </a:endParaRPr>
          </a:p>
        </p:txBody>
      </p:sp>
      <p:sp>
        <p:nvSpPr>
          <p:cNvPr id="4" name="スライド番号プレースホルダー 3"/>
          <p:cNvSpPr>
            <a:spLocks noGrp="1"/>
          </p:cNvSpPr>
          <p:nvPr>
            <p:ph type="sldNum" sz="quarter" idx="10"/>
          </p:nvPr>
        </p:nvSpPr>
        <p:spPr/>
        <p:txBody>
          <a:bodyPr/>
          <a:lstStyle/>
          <a:p>
            <a:pPr>
              <a:defRPr/>
            </a:pPr>
            <a:fld id="{AFCEF2A1-771E-4185-88A9-0B9DAABDF362}" type="slidenum">
              <a:rPr lang="ja-JP" altLang="en-US" smtClean="0"/>
              <a:pPr>
                <a:defRPr/>
              </a:pPr>
              <a:t>13</a:t>
            </a:fld>
            <a:endParaRPr lang="ja-JP" altLang="en-US"/>
          </a:p>
        </p:txBody>
      </p:sp>
    </p:spTree>
    <p:extLst>
      <p:ext uri="{BB962C8B-B14F-4D97-AF65-F5344CB8AC3E}">
        <p14:creationId xmlns:p14="http://schemas.microsoft.com/office/powerpoint/2010/main" val="1352125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en-US" altLang="ja-JP" sz="1200" dirty="0" smtClean="0">
              <a:latin typeface="HG丸ｺﾞｼｯｸM-PRO" pitchFamily="50" charset="-128"/>
              <a:ea typeface="HG丸ｺﾞｼｯｸM-PRO" pitchFamily="50" charset="-128"/>
            </a:endParaRPr>
          </a:p>
        </p:txBody>
      </p:sp>
      <p:sp>
        <p:nvSpPr>
          <p:cNvPr id="4" name="スライド番号プレースホルダ 3"/>
          <p:cNvSpPr>
            <a:spLocks noGrp="1"/>
          </p:cNvSpPr>
          <p:nvPr>
            <p:ph type="sldNum" sz="quarter" idx="10"/>
          </p:nvPr>
        </p:nvSpPr>
        <p:spPr/>
        <p:txBody>
          <a:bodyPr/>
          <a:lstStyle/>
          <a:p>
            <a:pPr>
              <a:defRPr/>
            </a:pPr>
            <a:fld id="{AFCEF2A1-771E-4185-88A9-0B9DAABDF362}" type="slidenum">
              <a:rPr lang="ja-JP" altLang="en-US" smtClean="0"/>
              <a:pPr>
                <a:defRPr/>
              </a:pPr>
              <a:t>2</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dirty="0" smtClean="0">
                <a:solidFill>
                  <a:srgbClr val="FF0000"/>
                </a:solidFill>
              </a:rPr>
              <a:t>ポジティブな影響について。</a:t>
            </a:r>
            <a:r>
              <a:rPr lang="ja-JP" altLang="en-US" dirty="0" smtClean="0"/>
              <a:t>もう少し前置きが必要？というか、文字ばかり・・・</a:t>
            </a:r>
          </a:p>
        </p:txBody>
      </p:sp>
      <p:sp>
        <p:nvSpPr>
          <p:cNvPr id="16388" name="スライド番号プレースホルダー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8E914BC-9135-4669-B80C-B04498B12149}" type="slidenum">
              <a:rPr lang="ja-JP" altLang="en-US" smtClean="0"/>
              <a:pPr/>
              <a:t>3</a:t>
            </a:fld>
            <a:endParaRPr lang="ja-JP"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17411"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ja-JP" altLang="en-US" dirty="0" smtClean="0">
                <a:solidFill>
                  <a:srgbClr val="FF0000"/>
                </a:solidFill>
              </a:rPr>
              <a:t>今までのサポート研究の問題提起・サポート形式に関する批判・目的もあわせる</a:t>
            </a:r>
            <a:endParaRPr lang="en-US" altLang="ja-JP" dirty="0" smtClean="0">
              <a:solidFill>
                <a:srgbClr val="FF0000"/>
              </a:solidFill>
            </a:endParaRPr>
          </a:p>
          <a:p>
            <a:pPr eaLnBrk="1" hangingPunct="1"/>
            <a:endParaRPr lang="ja-JP" altLang="en-US" dirty="0" smtClean="0"/>
          </a:p>
        </p:txBody>
      </p:sp>
      <p:sp>
        <p:nvSpPr>
          <p:cNvPr id="17412" name="スライド番号プレースホルダー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1ECC46-40A5-495C-B1A4-33514040D502}" type="slidenum">
              <a:rPr lang="ja-JP" altLang="en-US" smtClean="0"/>
              <a:pPr/>
              <a:t>4</a:t>
            </a:fld>
            <a:endParaRPr lang="ja-JP"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dirty="0" smtClean="0">
              <a:solidFill>
                <a:srgbClr val="FF0000"/>
              </a:solidFill>
            </a:endParaRPr>
          </a:p>
        </p:txBody>
      </p:sp>
      <p:sp>
        <p:nvSpPr>
          <p:cNvPr id="18436"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71D183-E5D8-4E7B-AAB6-A2A27F7646FF}" type="slidenum">
              <a:rPr lang="ja-JP" altLang="en-US" smtClean="0"/>
              <a:pPr/>
              <a:t>5</a:t>
            </a:fld>
            <a:endParaRPr lang="ja-JP"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9459" name="ノート プレースホルダ 2"/>
          <p:cNvSpPr>
            <a:spLocks noGrp="1"/>
          </p:cNvSpPr>
          <p:nvPr>
            <p:ph type="body" idx="1"/>
          </p:nvPr>
        </p:nvSpPr>
        <p:spPr bwMode="auto">
          <a:noFill/>
        </p:spPr>
        <p:txBody>
          <a:bodyPr wrap="square" numCol="1" anchor="t" anchorCtr="0" compatLnSpc="1">
            <a:prstTxWarp prst="textNoShape">
              <a:avLst/>
            </a:prstTxWarp>
          </a:bodyPr>
          <a:lstStyle/>
          <a:p>
            <a:r>
              <a:rPr lang="ja-JP" altLang="en-US" dirty="0" smtClean="0">
                <a:solidFill>
                  <a:srgbClr val="FF0000"/>
                </a:solidFill>
              </a:rPr>
              <a:t>群配置・スケジュール</a:t>
            </a:r>
          </a:p>
          <a:p>
            <a:r>
              <a:rPr lang="ja-JP" altLang="en-US" dirty="0" smtClean="0"/>
              <a:t>実験スケジュールは作る直すべきか？とりあえず保留</a:t>
            </a:r>
          </a:p>
        </p:txBody>
      </p:sp>
      <p:sp>
        <p:nvSpPr>
          <p:cNvPr id="19460"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968B05-1EA8-406D-A787-4F905713F455}" type="slidenum">
              <a:rPr lang="ja-JP" altLang="en-US" smtClean="0"/>
              <a:pPr/>
              <a:t>6</a:t>
            </a:fld>
            <a:endParaRPr lang="ja-JP"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dirty="0" smtClean="0"/>
          </a:p>
        </p:txBody>
      </p:sp>
      <p:sp>
        <p:nvSpPr>
          <p:cNvPr id="20484"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5987F5-E4FE-4B25-8068-1A8AE5FC20B1}" type="slidenum">
              <a:rPr lang="ja-JP" altLang="en-US" smtClean="0"/>
              <a:pPr/>
              <a:t>7</a:t>
            </a:fld>
            <a:endParaRPr lang="ja-JP"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1507"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21508"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FC8532E-64E4-4A1A-976D-C92EEDF34A59}" type="slidenum">
              <a:rPr lang="ja-JP" altLang="en-US" smtClean="0"/>
              <a:pPr/>
              <a:t>8</a:t>
            </a:fld>
            <a:endParaRPr lang="ja-JP"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TPR</a:t>
            </a:r>
            <a:r>
              <a:rPr kumimoji="1" lang="ja-JP" altLang="en-US" dirty="0" smtClean="0"/>
              <a:t>は重要なので、詳しく。これだと伝わらない？</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AFCEF2A1-771E-4185-88A9-0B9DAABDF362}" type="slidenum">
              <a:rPr lang="ja-JP" altLang="en-US" smtClean="0"/>
              <a:pPr>
                <a:defRPr/>
              </a:pPr>
              <a:t>10</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D690E0CC-F18E-4D2A-8F5C-55A44F964CCC}" type="datetimeFigureOut">
              <a:rPr lang="ja-JP" altLang="en-US"/>
              <a:pPr>
                <a:defRPr/>
              </a:pPr>
              <a:t>2013/1/9</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6DA8D4BF-A9AE-438A-8E7F-996370A3D98C}"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5C144D10-C6C8-4DD5-A87C-E5AE5D049981}" type="datetimeFigureOut">
              <a:rPr lang="ja-JP" altLang="en-US"/>
              <a:pPr>
                <a:defRPr/>
              </a:pPr>
              <a:t>2013/1/9</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13368798-3B26-4F57-B042-DA97C41C0040}"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687F9D48-A43D-4162-8C4B-33271D8B2644}" type="datetimeFigureOut">
              <a:rPr lang="ja-JP" altLang="en-US"/>
              <a:pPr>
                <a:defRPr/>
              </a:pPr>
              <a:t>2013/1/9</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EAAA8B1F-D2B8-40A4-AAE2-512A8562BC59}"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1BE842E5-73DF-46A7-99DC-54BD9480B770}" type="datetimeFigureOut">
              <a:rPr lang="ja-JP" altLang="en-US"/>
              <a:pPr>
                <a:defRPr/>
              </a:pPr>
              <a:t>2013/1/9</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DD5743C5-732E-4D5A-AEED-96D9132DCEBB}"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5CBF22B7-9DA0-485C-BDC6-30469F04858F}" type="datetimeFigureOut">
              <a:rPr lang="ja-JP" altLang="en-US"/>
              <a:pPr>
                <a:defRPr/>
              </a:pPr>
              <a:t>2013/1/9</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70ABCC37-6547-4320-8F56-DE6FB86620A6}"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3"/>
          <p:cNvSpPr>
            <a:spLocks noGrp="1"/>
          </p:cNvSpPr>
          <p:nvPr>
            <p:ph type="dt" sz="half" idx="10"/>
          </p:nvPr>
        </p:nvSpPr>
        <p:spPr/>
        <p:txBody>
          <a:bodyPr/>
          <a:lstStyle>
            <a:lvl1pPr>
              <a:defRPr/>
            </a:lvl1pPr>
          </a:lstStyle>
          <a:p>
            <a:pPr>
              <a:defRPr/>
            </a:pPr>
            <a:fld id="{6F1AEA0C-A91D-48F4-9311-4674C7095C38}" type="datetimeFigureOut">
              <a:rPr lang="ja-JP" altLang="en-US"/>
              <a:pPr>
                <a:defRPr/>
              </a:pPr>
              <a:t>2013/1/9</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1B54D258-855D-45C6-8DBF-CEF61E2EC640}"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3"/>
          <p:cNvSpPr>
            <a:spLocks noGrp="1"/>
          </p:cNvSpPr>
          <p:nvPr>
            <p:ph type="dt" sz="half" idx="10"/>
          </p:nvPr>
        </p:nvSpPr>
        <p:spPr/>
        <p:txBody>
          <a:bodyPr/>
          <a:lstStyle>
            <a:lvl1pPr>
              <a:defRPr/>
            </a:lvl1pPr>
          </a:lstStyle>
          <a:p>
            <a:pPr>
              <a:defRPr/>
            </a:pPr>
            <a:fld id="{29298AF1-069A-4FC5-AB9A-03A93BDA082A}" type="datetimeFigureOut">
              <a:rPr lang="ja-JP" altLang="en-US"/>
              <a:pPr>
                <a:defRPr/>
              </a:pPr>
              <a:t>2013/1/9</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6928AD21-D888-4226-A0A9-259CFD721F4D}"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3"/>
          <p:cNvSpPr>
            <a:spLocks noGrp="1"/>
          </p:cNvSpPr>
          <p:nvPr>
            <p:ph type="dt" sz="half" idx="10"/>
          </p:nvPr>
        </p:nvSpPr>
        <p:spPr/>
        <p:txBody>
          <a:bodyPr/>
          <a:lstStyle>
            <a:lvl1pPr>
              <a:defRPr/>
            </a:lvl1pPr>
          </a:lstStyle>
          <a:p>
            <a:pPr>
              <a:defRPr/>
            </a:pPr>
            <a:fld id="{56825AAC-45BF-4ABF-B944-327203908047}" type="datetimeFigureOut">
              <a:rPr lang="ja-JP" altLang="en-US"/>
              <a:pPr>
                <a:defRPr/>
              </a:pPr>
              <a:t>2013/1/9</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59E00ACC-31D1-4DA9-81CB-C2FC0E1AF244}"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EB082963-34D6-438C-AC24-087F1FFB45F6}" type="datetimeFigureOut">
              <a:rPr lang="ja-JP" altLang="en-US"/>
              <a:pPr>
                <a:defRPr/>
              </a:pPr>
              <a:t>2013/1/9</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92398F93-EE2A-46A4-8E8D-BAF8F0D32295}"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D0AA4406-135D-4FC2-8147-BA4854B92512}" type="datetimeFigureOut">
              <a:rPr lang="ja-JP" altLang="en-US"/>
              <a:pPr>
                <a:defRPr/>
              </a:pPr>
              <a:t>2013/1/9</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D7415BFC-632E-4925-966A-B49C5696F616}"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8333C78B-1D36-4428-BBB0-7025CFCEA15F}" type="datetimeFigureOut">
              <a:rPr lang="ja-JP" altLang="en-US"/>
              <a:pPr>
                <a:defRPr/>
              </a:pPr>
              <a:t>2013/1/9</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71DACFBE-652D-4A9F-A47E-7EC87E5CDED3}"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マスター タイトルの書式設定</a:t>
            </a:r>
          </a:p>
        </p:txBody>
      </p:sp>
      <p:sp>
        <p:nvSpPr>
          <p:cNvPr id="1027" name="テキスト プレースホルダー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E6A2F1BA-3FEA-47D1-805A-0E9198C8069A}" type="datetimeFigureOut">
              <a:rPr lang="ja-JP" altLang="en-US"/>
              <a:pPr>
                <a:defRPr/>
              </a:pPr>
              <a:t>2013/1/9</a:t>
            </a:fld>
            <a:endParaRPr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831C7DDE-D2E6-4C42-93EE-B87A3E8C310F}"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テキスト ボックス 3"/>
          <p:cNvSpPr txBox="1">
            <a:spLocks noChangeArrowheads="1"/>
          </p:cNvSpPr>
          <p:nvPr/>
        </p:nvSpPr>
        <p:spPr bwMode="auto">
          <a:xfrm>
            <a:off x="1017588" y="2543175"/>
            <a:ext cx="7108825" cy="1754188"/>
          </a:xfrm>
          <a:prstGeom prst="rect">
            <a:avLst/>
          </a:prstGeom>
          <a:noFill/>
          <a:ln w="9525">
            <a:noFill/>
            <a:miter lim="800000"/>
            <a:headEnd/>
            <a:tailEnd/>
          </a:ln>
        </p:spPr>
        <p:txBody>
          <a:bodyPr wrap="none">
            <a:spAutoFit/>
          </a:bodyPr>
          <a:lstStyle/>
          <a:p>
            <a:pPr algn="ctr"/>
            <a:r>
              <a:rPr lang="ja-JP" altLang="en-US" sz="3600" dirty="0">
                <a:latin typeface="HG丸ｺﾞｼｯｸM-PRO" pitchFamily="50" charset="-128"/>
                <a:ea typeface="HG丸ｺﾞｼｯｸM-PRO" pitchFamily="50" charset="-128"/>
              </a:rPr>
              <a:t>同一課題を行う親しい友人により</a:t>
            </a:r>
            <a:endParaRPr lang="en-US" altLang="ja-JP" sz="3600" dirty="0">
              <a:latin typeface="HG丸ｺﾞｼｯｸM-PRO" pitchFamily="50" charset="-128"/>
              <a:ea typeface="HG丸ｺﾞｼｯｸM-PRO" pitchFamily="50" charset="-128"/>
            </a:endParaRPr>
          </a:p>
          <a:p>
            <a:pPr algn="ctr"/>
            <a:r>
              <a:rPr lang="ja-JP" altLang="en-US" sz="3600" dirty="0">
                <a:latin typeface="HG丸ｺﾞｼｯｸM-PRO" pitchFamily="50" charset="-128"/>
                <a:ea typeface="HG丸ｺﾞｼｯｸM-PRO" pitchFamily="50" charset="-128"/>
              </a:rPr>
              <a:t>もたらされる相互サポート効果の</a:t>
            </a:r>
            <a:endParaRPr lang="en-US" altLang="ja-JP" sz="3600" dirty="0">
              <a:latin typeface="HG丸ｺﾞｼｯｸM-PRO" pitchFamily="50" charset="-128"/>
              <a:ea typeface="HG丸ｺﾞｼｯｸM-PRO" pitchFamily="50" charset="-128"/>
            </a:endParaRPr>
          </a:p>
          <a:p>
            <a:pPr algn="ctr"/>
            <a:r>
              <a:rPr lang="ja-JP" altLang="en-US" sz="3600" dirty="0">
                <a:latin typeface="HG丸ｺﾞｼｯｸM-PRO" pitchFamily="50" charset="-128"/>
                <a:ea typeface="HG丸ｺﾞｼｯｸM-PRO" pitchFamily="50" charset="-128"/>
              </a:rPr>
              <a:t>生理・心理的検討</a:t>
            </a:r>
            <a:endParaRPr lang="en-US" altLang="ja-JP" sz="3600" dirty="0">
              <a:latin typeface="HG丸ｺﾞｼｯｸM-PRO" pitchFamily="50" charset="-128"/>
              <a:ea typeface="HG丸ｺﾞｼｯｸM-PRO" pitchFamily="50" charset="-128"/>
            </a:endParaRPr>
          </a:p>
        </p:txBody>
      </p:sp>
      <p:sp>
        <p:nvSpPr>
          <p:cNvPr id="2051" name="テキスト ボックス 4"/>
          <p:cNvSpPr txBox="1">
            <a:spLocks noChangeArrowheads="1"/>
          </p:cNvSpPr>
          <p:nvPr/>
        </p:nvSpPr>
        <p:spPr bwMode="auto">
          <a:xfrm>
            <a:off x="5148263" y="5375275"/>
            <a:ext cx="3440112" cy="646113"/>
          </a:xfrm>
          <a:prstGeom prst="rect">
            <a:avLst/>
          </a:prstGeom>
          <a:noFill/>
          <a:ln w="9525">
            <a:noFill/>
            <a:miter lim="800000"/>
            <a:headEnd/>
            <a:tailEnd/>
          </a:ln>
        </p:spPr>
        <p:txBody>
          <a:bodyPr wrap="none">
            <a:spAutoFit/>
          </a:bodyPr>
          <a:lstStyle/>
          <a:p>
            <a:r>
              <a:rPr lang="ja-JP" altLang="en-US" b="1" dirty="0">
                <a:latin typeface="HG丸ｺﾞｼｯｸM-PRO" pitchFamily="50" charset="-128"/>
                <a:ea typeface="HG丸ｺﾞｼｯｸM-PRO" pitchFamily="50" charset="-128"/>
              </a:rPr>
              <a:t>文京学院大学人間学部心理学科</a:t>
            </a:r>
            <a:endParaRPr lang="en-US" altLang="ja-JP" b="1" dirty="0">
              <a:latin typeface="HG丸ｺﾞｼｯｸM-PRO" pitchFamily="50" charset="-128"/>
              <a:ea typeface="HG丸ｺﾞｼｯｸM-PRO" pitchFamily="50" charset="-128"/>
            </a:endParaRPr>
          </a:p>
          <a:p>
            <a:r>
              <a:rPr lang="ja-JP" altLang="en-US" b="1" dirty="0">
                <a:latin typeface="HG丸ｺﾞｼｯｸM-PRO" pitchFamily="50" charset="-128"/>
                <a:ea typeface="HG丸ｺﾞｼｯｸM-PRO" pitchFamily="50" charset="-128"/>
              </a:rPr>
              <a:t>平良里奈</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1579094" y="333375"/>
            <a:ext cx="5885331" cy="2767013"/>
            <a:chOff x="1579094" y="333375"/>
            <a:chExt cx="5885331" cy="2767013"/>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3262" y="574033"/>
              <a:ext cx="5572125"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290" name="グループ化 1"/>
            <p:cNvGrpSpPr>
              <a:grpSpLocks/>
            </p:cNvGrpSpPr>
            <p:nvPr/>
          </p:nvGrpSpPr>
          <p:grpSpPr bwMode="auto">
            <a:xfrm>
              <a:off x="1579094" y="333375"/>
              <a:ext cx="5885331" cy="2767013"/>
              <a:chOff x="1578488" y="2022956"/>
              <a:chExt cx="5885885" cy="2766975"/>
            </a:xfrm>
          </p:grpSpPr>
          <p:cxnSp>
            <p:nvCxnSpPr>
              <p:cNvPr id="4" name="直線コネクタ 3"/>
              <p:cNvCxnSpPr/>
              <p:nvPr/>
            </p:nvCxnSpPr>
            <p:spPr>
              <a:xfrm flipV="1">
                <a:off x="3696882" y="2199167"/>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flipV="1">
                <a:off x="4477881" y="2199167"/>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V="1">
                <a:off x="5646515" y="2199167"/>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1578488" y="3068961"/>
                <a:ext cx="373407" cy="720079"/>
              </a:xfrm>
              <a:prstGeom prst="rect">
                <a:avLst/>
              </a:prstGeom>
              <a:noFill/>
            </p:spPr>
            <p:txBody>
              <a:bodyPr vert="wordArtVertRtl">
                <a:spAutoFit/>
              </a:bodyPr>
              <a:lstStyle/>
              <a:p>
                <a:pPr algn="ctr">
                  <a:defRPr/>
                </a:pPr>
                <a:r>
                  <a:rPr lang="en-US" altLang="ja-JP" sz="1050" dirty="0">
                    <a:latin typeface="Century" pitchFamily="18" charset="0"/>
                    <a:ea typeface="ＭＳ 明朝" pitchFamily="17" charset="-128"/>
                  </a:rPr>
                  <a:t>TPR</a:t>
                </a:r>
                <a:endParaRPr lang="ja-JP" altLang="en-US" sz="1050" dirty="0">
                  <a:latin typeface="Century" pitchFamily="18" charset="0"/>
                  <a:ea typeface="ＭＳ 明朝" pitchFamily="17" charset="-128"/>
                </a:endParaRPr>
              </a:p>
            </p:txBody>
          </p:sp>
          <p:sp>
            <p:nvSpPr>
              <p:cNvPr id="8" name="テキスト ボックス 7"/>
              <p:cNvSpPr txBox="1"/>
              <p:nvPr/>
            </p:nvSpPr>
            <p:spPr>
              <a:xfrm>
                <a:off x="1691680" y="2022956"/>
                <a:ext cx="720793" cy="253997"/>
              </a:xfrm>
              <a:prstGeom prst="rect">
                <a:avLst/>
              </a:prstGeom>
              <a:noFill/>
            </p:spPr>
            <p:txBody>
              <a:bodyPr>
                <a:spAutoFit/>
              </a:bodyPr>
              <a:lstStyle/>
              <a:p>
                <a:pPr algn="ctr">
                  <a:defRPr/>
                </a:pPr>
                <a:r>
                  <a:rPr lang="en-US" altLang="ja-JP" sz="1050" dirty="0">
                    <a:latin typeface="Century" pitchFamily="18" charset="0"/>
                    <a:ea typeface="ＭＳ 明朝" pitchFamily="17" charset="-128"/>
                  </a:rPr>
                  <a:t>(MU)</a:t>
                </a:r>
                <a:endParaRPr lang="ja-JP" altLang="en-US" sz="1050" dirty="0">
                  <a:latin typeface="Century" pitchFamily="18" charset="0"/>
                  <a:ea typeface="ＭＳ 明朝" pitchFamily="17" charset="-128"/>
                </a:endParaRPr>
              </a:p>
            </p:txBody>
          </p:sp>
          <p:sp>
            <p:nvSpPr>
              <p:cNvPr id="9" name="テキスト ボックス 8"/>
              <p:cNvSpPr txBox="1"/>
              <p:nvPr/>
            </p:nvSpPr>
            <p:spPr>
              <a:xfrm>
                <a:off x="2582352" y="2181704"/>
                <a:ext cx="511223"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安静</a:t>
                </a:r>
              </a:p>
            </p:txBody>
          </p:sp>
          <p:sp>
            <p:nvSpPr>
              <p:cNvPr id="10" name="テキスト ボックス 9"/>
              <p:cNvSpPr txBox="1"/>
              <p:nvPr/>
            </p:nvSpPr>
            <p:spPr>
              <a:xfrm>
                <a:off x="3766738" y="2181704"/>
                <a:ext cx="595368"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思考</a:t>
                </a:r>
              </a:p>
            </p:txBody>
          </p:sp>
          <p:sp>
            <p:nvSpPr>
              <p:cNvPr id="11" name="テキスト ボックス 10"/>
              <p:cNvSpPr txBox="1"/>
              <p:nvPr/>
            </p:nvSpPr>
            <p:spPr>
              <a:xfrm>
                <a:off x="4614543" y="2181704"/>
                <a:ext cx="935125"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スピーチ</a:t>
                </a:r>
              </a:p>
            </p:txBody>
          </p:sp>
          <p:sp>
            <p:nvSpPr>
              <p:cNvPr id="12" name="テキスト ボックス 11"/>
              <p:cNvSpPr txBox="1"/>
              <p:nvPr/>
            </p:nvSpPr>
            <p:spPr>
              <a:xfrm>
                <a:off x="5989447" y="2181704"/>
                <a:ext cx="1017683"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回復</a:t>
                </a:r>
              </a:p>
            </p:txBody>
          </p:sp>
          <p:sp>
            <p:nvSpPr>
              <p:cNvPr id="13" name="テキスト ボックス 12"/>
              <p:cNvSpPr txBox="1"/>
              <p:nvPr/>
            </p:nvSpPr>
            <p:spPr>
              <a:xfrm>
                <a:off x="6996017" y="4535934"/>
                <a:ext cx="468356" cy="253997"/>
              </a:xfrm>
              <a:prstGeom prst="rect">
                <a:avLst/>
              </a:prstGeom>
              <a:noFill/>
            </p:spPr>
            <p:txBody>
              <a:bodyPr>
                <a:spAutoFit/>
              </a:bodyPr>
              <a:lstStyle/>
              <a:p>
                <a:pPr>
                  <a:defRPr/>
                </a:pPr>
                <a:r>
                  <a:rPr lang="en-US" altLang="ja-JP" sz="1050" dirty="0">
                    <a:latin typeface="Century" pitchFamily="18" charset="0"/>
                    <a:ea typeface="ＭＳ 明朝" pitchFamily="17" charset="-128"/>
                  </a:rPr>
                  <a:t>(sec)</a:t>
                </a:r>
                <a:endParaRPr lang="ja-JP" altLang="en-US" sz="1050" dirty="0">
                  <a:latin typeface="Century" pitchFamily="18" charset="0"/>
                  <a:ea typeface="ＭＳ 明朝" pitchFamily="17" charset="-128"/>
                </a:endParaRPr>
              </a:p>
            </p:txBody>
          </p:sp>
        </p:grpSp>
      </p:grpSp>
      <p:sp>
        <p:nvSpPr>
          <p:cNvPr id="14" name="円/楕円 13"/>
          <p:cNvSpPr/>
          <p:nvPr/>
        </p:nvSpPr>
        <p:spPr>
          <a:xfrm>
            <a:off x="3699680" y="692696"/>
            <a:ext cx="1947058" cy="1871662"/>
          </a:xfrm>
          <a:prstGeom prst="ellipse">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292" name="テキスト ボックス 7"/>
          <p:cNvSpPr txBox="1">
            <a:spLocks noChangeArrowheads="1"/>
          </p:cNvSpPr>
          <p:nvPr/>
        </p:nvSpPr>
        <p:spPr bwMode="auto">
          <a:xfrm>
            <a:off x="250825" y="3284538"/>
            <a:ext cx="8281988" cy="1015663"/>
          </a:xfrm>
          <a:prstGeom prst="rect">
            <a:avLst/>
          </a:prstGeom>
          <a:noFill/>
          <a:ln w="9525">
            <a:noFill/>
            <a:miter lim="800000"/>
            <a:headEnd/>
            <a:tailEnd/>
          </a:ln>
        </p:spPr>
        <p:txBody>
          <a:bodyPr>
            <a:spAutoFit/>
          </a:bodyPr>
          <a:lstStyle/>
          <a:p>
            <a:r>
              <a:rPr lang="en-US" altLang="ja-JP" sz="2000" dirty="0" smtClean="0">
                <a:latin typeface="HG丸ｺﾞｼｯｸM-PRO" pitchFamily="50" charset="-128"/>
                <a:ea typeface="HG丸ｺﾞｼｯｸM-PRO" pitchFamily="50" charset="-128"/>
              </a:rPr>
              <a:t>TPR</a:t>
            </a:r>
            <a:r>
              <a:rPr lang="ja-JP" altLang="en-US" sz="2000" dirty="0" err="1" smtClean="0">
                <a:latin typeface="HG丸ｺﾞｼｯｸM-PRO" pitchFamily="50" charset="-128"/>
                <a:ea typeface="HG丸ｺﾞｼｯｸM-PRO" pitchFamily="50" charset="-128"/>
              </a:rPr>
              <a:t>は・・</a:t>
            </a:r>
            <a:r>
              <a:rPr lang="ja-JP" altLang="en-US" sz="2000" dirty="0" smtClean="0">
                <a:latin typeface="HG丸ｺﾞｼｯｸM-PRO" pitchFamily="50" charset="-128"/>
                <a:ea typeface="HG丸ｺﾞｼｯｸM-PRO" pitchFamily="50" charset="-128"/>
              </a:rPr>
              <a:t>・</a:t>
            </a:r>
            <a:endParaRPr lang="en-US" altLang="ja-JP" sz="2000" dirty="0">
              <a:latin typeface="HG丸ｺﾞｼｯｸM-PRO" pitchFamily="50" charset="-128"/>
              <a:ea typeface="HG丸ｺﾞｼｯｸM-PRO" pitchFamily="50" charset="-128"/>
            </a:endParaRPr>
          </a:p>
          <a:p>
            <a:r>
              <a:rPr lang="ja-JP" altLang="en-US" sz="2000" dirty="0" smtClean="0">
                <a:solidFill>
                  <a:srgbClr val="FF0000"/>
                </a:solidFill>
                <a:latin typeface="HG丸ｺﾞｼｯｸM-PRO" pitchFamily="50" charset="-128"/>
                <a:ea typeface="HG丸ｺﾞｼｯｸM-PRO" pitchFamily="50" charset="-128"/>
              </a:rPr>
              <a:t>単独群ではスピーチにかけて上昇するのに対し、同伴群では思考期</a:t>
            </a:r>
            <a:endParaRPr lang="en-US" altLang="ja-JP" sz="2000" dirty="0" smtClean="0">
              <a:solidFill>
                <a:srgbClr val="FF0000"/>
              </a:solidFill>
              <a:latin typeface="HG丸ｺﾞｼｯｸM-PRO" pitchFamily="50" charset="-128"/>
              <a:ea typeface="HG丸ｺﾞｼｯｸM-PRO" pitchFamily="50" charset="-128"/>
            </a:endParaRPr>
          </a:p>
          <a:p>
            <a:r>
              <a:rPr lang="ja-JP" altLang="en-US" sz="2000" dirty="0" smtClean="0">
                <a:solidFill>
                  <a:srgbClr val="FF0000"/>
                </a:solidFill>
                <a:latin typeface="HG丸ｺﾞｼｯｸM-PRO" pitchFamily="50" charset="-128"/>
                <a:ea typeface="HG丸ｺﾞｼｯｸM-PRO" pitchFamily="50" charset="-128"/>
              </a:rPr>
              <a:t>に入ると低下し、回復期でも低い状態が維持された！</a:t>
            </a:r>
            <a:endParaRPr lang="en-US" altLang="ja-JP" sz="2000" dirty="0">
              <a:solidFill>
                <a:srgbClr val="FF0000"/>
              </a:solidFill>
              <a:latin typeface="HG丸ｺﾞｼｯｸM-PRO" pitchFamily="50" charset="-128"/>
              <a:ea typeface="HG丸ｺﾞｼｯｸM-PRO" pitchFamily="50" charset="-128"/>
            </a:endParaRPr>
          </a:p>
        </p:txBody>
      </p:sp>
      <p:sp>
        <p:nvSpPr>
          <p:cNvPr id="16" name="下矢印 15"/>
          <p:cNvSpPr/>
          <p:nvPr/>
        </p:nvSpPr>
        <p:spPr>
          <a:xfrm>
            <a:off x="4067944" y="4437112"/>
            <a:ext cx="864096" cy="864096"/>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7"/>
          <p:cNvSpPr txBox="1">
            <a:spLocks noChangeArrowheads="1"/>
          </p:cNvSpPr>
          <p:nvPr/>
        </p:nvSpPr>
        <p:spPr bwMode="auto">
          <a:xfrm>
            <a:off x="250825" y="5437673"/>
            <a:ext cx="8281988" cy="1015663"/>
          </a:xfrm>
          <a:prstGeom prst="rect">
            <a:avLst/>
          </a:prstGeom>
          <a:noFill/>
          <a:ln w="9525">
            <a:noFill/>
            <a:miter lim="800000"/>
            <a:headEnd/>
            <a:tailEnd/>
          </a:ln>
        </p:spPr>
        <p:txBody>
          <a:bodyPr>
            <a:spAutoFit/>
          </a:bodyPr>
          <a:lstStyle/>
          <a:p>
            <a:r>
              <a:rPr lang="en-US" altLang="ja-JP" sz="2000" dirty="0" smtClean="0">
                <a:latin typeface="HG丸ｺﾞｼｯｸM-PRO" pitchFamily="50" charset="-128"/>
                <a:ea typeface="HG丸ｺﾞｼｯｸM-PRO" pitchFamily="50" charset="-128"/>
              </a:rPr>
              <a:t>TPR</a:t>
            </a:r>
            <a:r>
              <a:rPr lang="ja-JP" altLang="en-US" sz="2000" dirty="0" smtClean="0">
                <a:latin typeface="HG丸ｺﾞｼｯｸM-PRO" pitchFamily="50" charset="-128"/>
                <a:ea typeface="HG丸ｺﾞｼｯｸM-PRO" pitchFamily="50" charset="-128"/>
              </a:rPr>
              <a:t>が高いと</a:t>
            </a:r>
            <a:r>
              <a:rPr lang="ja-JP" altLang="en-US" sz="2000" u="sng" dirty="0" smtClean="0">
                <a:latin typeface="HG丸ｺﾞｼｯｸM-PRO" pitchFamily="50" charset="-128"/>
                <a:ea typeface="HG丸ｺﾞｼｯｸM-PRO" pitchFamily="50" charset="-128"/>
              </a:rPr>
              <a:t>血管が締まっている状態</a:t>
            </a:r>
            <a:r>
              <a:rPr lang="ja-JP" altLang="en-US" sz="2000" dirty="0" smtClean="0">
                <a:latin typeface="HG丸ｺﾞｼｯｸM-PRO" pitchFamily="50" charset="-128"/>
                <a:ea typeface="HG丸ｺﾞｼｯｸM-PRO" pitchFamily="50" charset="-128"/>
              </a:rPr>
              <a:t>なので、血圧があがる。</a:t>
            </a:r>
          </a:p>
          <a:p>
            <a:r>
              <a:rPr lang="ja-JP" altLang="en-US" sz="2000" dirty="0" smtClean="0">
                <a:latin typeface="HG丸ｺﾞｼｯｸM-PRO" pitchFamily="50" charset="-128"/>
                <a:ea typeface="HG丸ｺﾞｼｯｸM-PRO" pitchFamily="50" charset="-128"/>
              </a:rPr>
              <a:t>同伴群は、サポートの効果により血管の収縮が抑えられた可能性</a:t>
            </a:r>
            <a:endParaRPr lang="en-US" altLang="ja-JP" sz="2000" dirty="0" smtClean="0">
              <a:latin typeface="HG丸ｺﾞｼｯｸM-PRO" pitchFamily="50" charset="-128"/>
              <a:ea typeface="HG丸ｺﾞｼｯｸM-PRO" pitchFamily="50" charset="-128"/>
            </a:endParaRPr>
          </a:p>
          <a:p>
            <a:r>
              <a:rPr lang="ja-JP" altLang="en-US" sz="2000" dirty="0" smtClean="0">
                <a:latin typeface="HG丸ｺﾞｼｯｸM-PRO" pitchFamily="50" charset="-128"/>
                <a:ea typeface="HG丸ｺﾞｼｯｸM-PRO" pitchFamily="50" charset="-128"/>
              </a:rPr>
              <a:t>があり、同伴群の</a:t>
            </a:r>
            <a:r>
              <a:rPr lang="en-US" altLang="ja-JP" sz="2000" dirty="0" smtClean="0">
                <a:latin typeface="HG丸ｺﾞｼｯｸM-PRO" pitchFamily="50" charset="-128"/>
                <a:ea typeface="HG丸ｺﾞｼｯｸM-PRO" pitchFamily="50" charset="-128"/>
              </a:rPr>
              <a:t>DBP</a:t>
            </a:r>
            <a:r>
              <a:rPr lang="ja-JP" altLang="en-US" sz="2000" dirty="0" smtClean="0">
                <a:latin typeface="HG丸ｺﾞｼｯｸM-PRO" pitchFamily="50" charset="-128"/>
                <a:ea typeface="HG丸ｺﾞｼｯｸM-PRO" pitchFamily="50" charset="-128"/>
              </a:rPr>
              <a:t>が単独群より低いのは血管拡張のためかも！</a:t>
            </a:r>
            <a:endParaRPr lang="en-US" altLang="ja-JP" sz="2000" dirty="0" smtClean="0">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292"/>
                                        </p:tgtEl>
                                        <p:attrNameLst>
                                          <p:attrName>style.visibility</p:attrName>
                                        </p:attrNameLst>
                                      </p:cBhvr>
                                      <p:to>
                                        <p:strVal val="visible"/>
                                      </p:to>
                                    </p:set>
                                    <p:anim calcmode="lin" valueType="num">
                                      <p:cBhvr additive="base">
                                        <p:cTn id="18" dur="500" fill="hold"/>
                                        <p:tgtEl>
                                          <p:spTgt spid="12292"/>
                                        </p:tgtEl>
                                        <p:attrNameLst>
                                          <p:attrName>ppt_x</p:attrName>
                                        </p:attrNameLst>
                                      </p:cBhvr>
                                      <p:tavLst>
                                        <p:tav tm="0">
                                          <p:val>
                                            <p:strVal val="#ppt_x"/>
                                          </p:val>
                                        </p:tav>
                                        <p:tav tm="100000">
                                          <p:val>
                                            <p:strVal val="#ppt_x"/>
                                          </p:val>
                                        </p:tav>
                                      </p:tavLst>
                                    </p:anim>
                                    <p:anim calcmode="lin" valueType="num">
                                      <p:cBhvr additive="base">
                                        <p:cTn id="19" dur="500" fill="hold"/>
                                        <p:tgtEl>
                                          <p:spTgt spid="1229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292" grpId="0"/>
      <p:bldP spid="16"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7"/>
          <p:cNvSpPr txBox="1">
            <a:spLocks noChangeArrowheads="1"/>
          </p:cNvSpPr>
          <p:nvPr/>
        </p:nvSpPr>
        <p:spPr bwMode="auto">
          <a:xfrm>
            <a:off x="250825" y="260648"/>
            <a:ext cx="3133043" cy="523220"/>
          </a:xfrm>
          <a:prstGeom prst="rect">
            <a:avLst/>
          </a:prstGeom>
          <a:noFill/>
          <a:ln w="9525">
            <a:noFill/>
            <a:miter lim="800000"/>
            <a:headEnd/>
            <a:tailEnd/>
          </a:ln>
        </p:spPr>
        <p:txBody>
          <a:bodyPr wrap="square">
            <a:spAutoFit/>
          </a:bodyPr>
          <a:lstStyle/>
          <a:p>
            <a:r>
              <a:rPr lang="ja-JP" altLang="en-US" sz="2800" dirty="0" smtClean="0">
                <a:latin typeface="HG丸ｺﾞｼｯｸM-PRO" pitchFamily="50" charset="-128"/>
                <a:ea typeface="HG丸ｺﾞｼｯｸM-PRO" pitchFamily="50" charset="-128"/>
              </a:rPr>
              <a:t>まとめると・・・</a:t>
            </a:r>
            <a:endParaRPr lang="en-US" altLang="ja-JP" sz="2800" dirty="0" smtClean="0">
              <a:latin typeface="HG丸ｺﾞｼｯｸM-PRO" pitchFamily="50" charset="-128"/>
              <a:ea typeface="HG丸ｺﾞｼｯｸM-PRO" pitchFamily="50" charset="-128"/>
            </a:endParaRPr>
          </a:p>
        </p:txBody>
      </p:sp>
      <p:sp>
        <p:nvSpPr>
          <p:cNvPr id="5" name="テキスト ボックス 6"/>
          <p:cNvSpPr txBox="1">
            <a:spLocks noChangeArrowheads="1"/>
          </p:cNvSpPr>
          <p:nvPr/>
        </p:nvSpPr>
        <p:spPr bwMode="auto">
          <a:xfrm>
            <a:off x="179388" y="1125538"/>
            <a:ext cx="1112837" cy="461962"/>
          </a:xfrm>
          <a:prstGeom prst="rect">
            <a:avLst/>
          </a:prstGeom>
          <a:noFill/>
          <a:ln w="9525">
            <a:noFill/>
            <a:miter lim="800000"/>
            <a:headEnd/>
            <a:tailEnd/>
          </a:ln>
        </p:spPr>
        <p:txBody>
          <a:bodyPr wrap="none">
            <a:spAutoFit/>
          </a:bodyPr>
          <a:lstStyle/>
          <a:p>
            <a:r>
              <a:rPr lang="ja-JP" altLang="en-US" sz="2400" dirty="0">
                <a:solidFill>
                  <a:srgbClr val="FF0000"/>
                </a:solidFill>
                <a:latin typeface="HG丸ｺﾞｼｯｸM-PRO" pitchFamily="50" charset="-128"/>
                <a:ea typeface="HG丸ｺﾞｼｯｸM-PRO" pitchFamily="50" charset="-128"/>
              </a:rPr>
              <a:t>単独群</a:t>
            </a:r>
            <a:endParaRPr lang="en-US" altLang="ja-JP" sz="2000" dirty="0">
              <a:solidFill>
                <a:srgbClr val="FF0000"/>
              </a:solidFill>
              <a:latin typeface="HG丸ｺﾞｼｯｸM-PRO" pitchFamily="50" charset="-128"/>
              <a:ea typeface="HG丸ｺﾞｼｯｸM-PRO" pitchFamily="50" charset="-128"/>
            </a:endParaRPr>
          </a:p>
        </p:txBody>
      </p:sp>
      <p:sp>
        <p:nvSpPr>
          <p:cNvPr id="6" name="テキスト ボックス 6"/>
          <p:cNvSpPr txBox="1">
            <a:spLocks noChangeArrowheads="1"/>
          </p:cNvSpPr>
          <p:nvPr/>
        </p:nvSpPr>
        <p:spPr bwMode="auto">
          <a:xfrm>
            <a:off x="179388" y="2297113"/>
            <a:ext cx="1112837" cy="461962"/>
          </a:xfrm>
          <a:prstGeom prst="rect">
            <a:avLst/>
          </a:prstGeom>
          <a:noFill/>
          <a:ln w="9525">
            <a:noFill/>
            <a:miter lim="800000"/>
            <a:headEnd/>
            <a:tailEnd/>
          </a:ln>
        </p:spPr>
        <p:txBody>
          <a:bodyPr wrap="none">
            <a:spAutoFit/>
          </a:bodyPr>
          <a:lstStyle/>
          <a:p>
            <a:r>
              <a:rPr lang="ja-JP" altLang="en-US" sz="2400" dirty="0">
                <a:solidFill>
                  <a:srgbClr val="0070C0"/>
                </a:solidFill>
                <a:latin typeface="HG丸ｺﾞｼｯｸM-PRO" pitchFamily="50" charset="-128"/>
                <a:ea typeface="HG丸ｺﾞｼｯｸM-PRO" pitchFamily="50" charset="-128"/>
              </a:rPr>
              <a:t>同伴群</a:t>
            </a:r>
            <a:endParaRPr lang="en-US" altLang="ja-JP" sz="2000" dirty="0">
              <a:solidFill>
                <a:srgbClr val="0070C0"/>
              </a:solidFill>
              <a:latin typeface="HG丸ｺﾞｼｯｸM-PRO" pitchFamily="50" charset="-128"/>
              <a:ea typeface="HG丸ｺﾞｼｯｸM-PRO" pitchFamily="50" charset="-128"/>
            </a:endParaRPr>
          </a:p>
        </p:txBody>
      </p:sp>
      <p:grpSp>
        <p:nvGrpSpPr>
          <p:cNvPr id="51" name="グループ化 50"/>
          <p:cNvGrpSpPr/>
          <p:nvPr/>
        </p:nvGrpSpPr>
        <p:grpSpPr>
          <a:xfrm>
            <a:off x="1331640" y="1588730"/>
            <a:ext cx="3636404" cy="380075"/>
            <a:chOff x="1331640" y="1588730"/>
            <a:chExt cx="3636404" cy="380075"/>
          </a:xfrm>
        </p:grpSpPr>
        <p:cxnSp>
          <p:nvCxnSpPr>
            <p:cNvPr id="9" name="直線矢印コネクタ 8"/>
            <p:cNvCxnSpPr/>
            <p:nvPr/>
          </p:nvCxnSpPr>
          <p:spPr>
            <a:xfrm>
              <a:off x="2972966" y="1788785"/>
              <a:ext cx="360040" cy="0"/>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nvGrpSpPr>
            <p:cNvPr id="23" name="グループ化 22"/>
            <p:cNvGrpSpPr/>
            <p:nvPr/>
          </p:nvGrpSpPr>
          <p:grpSpPr>
            <a:xfrm>
              <a:off x="1331640" y="1588730"/>
              <a:ext cx="1584176" cy="380075"/>
              <a:chOff x="1331640" y="1588730"/>
              <a:chExt cx="1584176" cy="380075"/>
            </a:xfrm>
          </p:grpSpPr>
          <p:sp>
            <p:nvSpPr>
              <p:cNvPr id="7" name="テキスト ボックス 6"/>
              <p:cNvSpPr txBox="1"/>
              <p:nvPr/>
            </p:nvSpPr>
            <p:spPr>
              <a:xfrm>
                <a:off x="1331640" y="1588730"/>
                <a:ext cx="1584176" cy="369332"/>
              </a:xfrm>
              <a:prstGeom prst="rect">
                <a:avLst/>
              </a:prstGeom>
              <a:noFill/>
            </p:spPr>
            <p:txBody>
              <a:bodyPr wrap="square" rtlCol="0">
                <a:spAutoFit/>
              </a:bodyPr>
              <a:lstStyle/>
              <a:p>
                <a:pPr algn="ctr"/>
                <a:r>
                  <a:rPr kumimoji="1" lang="ja-JP" altLang="en-US" dirty="0" smtClean="0">
                    <a:latin typeface="HG丸ｺﾞｼｯｸM-PRO" pitchFamily="50" charset="-128"/>
                    <a:ea typeface="HG丸ｺﾞｼｯｸM-PRO" pitchFamily="50" charset="-128"/>
                  </a:rPr>
                  <a:t>ストレス課題</a:t>
                </a:r>
                <a:endParaRPr kumimoji="1" lang="ja-JP" altLang="en-US" dirty="0">
                  <a:latin typeface="HG丸ｺﾞｼｯｸM-PRO" pitchFamily="50" charset="-128"/>
                  <a:ea typeface="HG丸ｺﾞｼｯｸM-PRO" pitchFamily="50" charset="-128"/>
                </a:endParaRPr>
              </a:p>
            </p:txBody>
          </p:sp>
          <p:sp>
            <p:nvSpPr>
              <p:cNvPr id="12" name="正方形/長方形 11"/>
              <p:cNvSpPr/>
              <p:nvPr/>
            </p:nvSpPr>
            <p:spPr>
              <a:xfrm>
                <a:off x="1331640" y="1608765"/>
                <a:ext cx="1584176" cy="36004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4" name="グループ化 23"/>
            <p:cNvGrpSpPr/>
            <p:nvPr/>
          </p:nvGrpSpPr>
          <p:grpSpPr>
            <a:xfrm>
              <a:off x="3383868" y="1588730"/>
              <a:ext cx="1584176" cy="380075"/>
              <a:chOff x="3383868" y="1588730"/>
              <a:chExt cx="1584176" cy="380075"/>
            </a:xfrm>
          </p:grpSpPr>
          <p:sp>
            <p:nvSpPr>
              <p:cNvPr id="11" name="テキスト ボックス 10"/>
              <p:cNvSpPr txBox="1"/>
              <p:nvPr/>
            </p:nvSpPr>
            <p:spPr>
              <a:xfrm>
                <a:off x="3383868" y="1588730"/>
                <a:ext cx="1584176" cy="369332"/>
              </a:xfrm>
              <a:prstGeom prst="rect">
                <a:avLst/>
              </a:prstGeom>
              <a:noFill/>
            </p:spPr>
            <p:txBody>
              <a:bodyPr wrap="square" rtlCol="0">
                <a:spAutoFit/>
              </a:bodyPr>
              <a:lstStyle/>
              <a:p>
                <a:pPr algn="ctr"/>
                <a:r>
                  <a:rPr kumimoji="1" lang="ja-JP" altLang="en-US" dirty="0" smtClean="0">
                    <a:latin typeface="HG丸ｺﾞｼｯｸM-PRO" pitchFamily="50" charset="-128"/>
                    <a:ea typeface="HG丸ｺﾞｼｯｸM-PRO" pitchFamily="50" charset="-128"/>
                  </a:rPr>
                  <a:t>生理反応</a:t>
                </a:r>
                <a:endParaRPr kumimoji="1" lang="ja-JP" altLang="en-US" dirty="0">
                  <a:latin typeface="HG丸ｺﾞｼｯｸM-PRO" pitchFamily="50" charset="-128"/>
                  <a:ea typeface="HG丸ｺﾞｼｯｸM-PRO" pitchFamily="50" charset="-128"/>
                </a:endParaRPr>
              </a:p>
            </p:txBody>
          </p:sp>
          <p:sp>
            <p:nvSpPr>
              <p:cNvPr id="18" name="正方形/長方形 17"/>
              <p:cNvSpPr/>
              <p:nvPr/>
            </p:nvSpPr>
            <p:spPr>
              <a:xfrm>
                <a:off x="3383868" y="1608765"/>
                <a:ext cx="1584176" cy="36004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3" name="グループ化 2"/>
          <p:cNvGrpSpPr/>
          <p:nvPr/>
        </p:nvGrpSpPr>
        <p:grpSpPr>
          <a:xfrm>
            <a:off x="1331640" y="2813695"/>
            <a:ext cx="5211055" cy="975994"/>
            <a:chOff x="1331640" y="2813695"/>
            <a:chExt cx="5211055" cy="975994"/>
          </a:xfrm>
        </p:grpSpPr>
        <p:cxnSp>
          <p:nvCxnSpPr>
            <p:cNvPr id="30" name="直線矢印コネクタ 29"/>
            <p:cNvCxnSpPr/>
            <p:nvPr/>
          </p:nvCxnSpPr>
          <p:spPr>
            <a:xfrm>
              <a:off x="4547617" y="3310825"/>
              <a:ext cx="360040" cy="0"/>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nvGrpSpPr>
            <p:cNvPr id="50" name="グループ化 49"/>
            <p:cNvGrpSpPr/>
            <p:nvPr/>
          </p:nvGrpSpPr>
          <p:grpSpPr>
            <a:xfrm>
              <a:off x="1331640" y="2813695"/>
              <a:ext cx="5211055" cy="975994"/>
              <a:chOff x="1331640" y="2813695"/>
              <a:chExt cx="5211055" cy="975994"/>
            </a:xfrm>
          </p:grpSpPr>
          <p:grpSp>
            <p:nvGrpSpPr>
              <p:cNvPr id="37" name="グループ化 36"/>
              <p:cNvGrpSpPr/>
              <p:nvPr/>
            </p:nvGrpSpPr>
            <p:grpSpPr>
              <a:xfrm>
                <a:off x="1331640" y="2813695"/>
                <a:ext cx="1080120" cy="390093"/>
                <a:chOff x="1331640" y="2956882"/>
                <a:chExt cx="1080120" cy="390093"/>
              </a:xfrm>
            </p:grpSpPr>
            <p:sp>
              <p:nvSpPr>
                <p:cNvPr id="26" name="テキスト ボックス 25"/>
                <p:cNvSpPr txBox="1"/>
                <p:nvPr/>
              </p:nvSpPr>
              <p:spPr>
                <a:xfrm>
                  <a:off x="1331640" y="2956882"/>
                  <a:ext cx="1080120" cy="369332"/>
                </a:xfrm>
                <a:prstGeom prst="rect">
                  <a:avLst/>
                </a:prstGeom>
                <a:noFill/>
              </p:spPr>
              <p:txBody>
                <a:bodyPr wrap="square" rtlCol="0">
                  <a:spAutoFit/>
                </a:bodyPr>
                <a:lstStyle/>
                <a:p>
                  <a:pPr algn="ctr"/>
                  <a:r>
                    <a:rPr lang="ja-JP" altLang="en-US" dirty="0" smtClean="0">
                      <a:latin typeface="HG丸ｺﾞｼｯｸM-PRO" pitchFamily="50" charset="-128"/>
                      <a:ea typeface="HG丸ｺﾞｼｯｸM-PRO" pitchFamily="50" charset="-128"/>
                    </a:rPr>
                    <a:t>会話</a:t>
                  </a:r>
                  <a:endParaRPr lang="en-US" altLang="ja-JP" dirty="0" smtClean="0">
                    <a:latin typeface="HG丸ｺﾞｼｯｸM-PRO" pitchFamily="50" charset="-128"/>
                    <a:ea typeface="HG丸ｺﾞｼｯｸM-PRO" pitchFamily="50" charset="-128"/>
                  </a:endParaRPr>
                </a:p>
              </p:txBody>
            </p:sp>
            <p:sp>
              <p:nvSpPr>
                <p:cNvPr id="27" name="正方形/長方形 26"/>
                <p:cNvSpPr/>
                <p:nvPr/>
              </p:nvSpPr>
              <p:spPr>
                <a:xfrm>
                  <a:off x="1331640" y="2966899"/>
                  <a:ext cx="1080120" cy="38007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29" name="直線矢印コネクタ 28"/>
              <p:cNvCxnSpPr/>
              <p:nvPr/>
            </p:nvCxnSpPr>
            <p:spPr>
              <a:xfrm>
                <a:off x="2483768" y="3048452"/>
                <a:ext cx="360040" cy="169857"/>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nvGrpSpPr>
              <p:cNvPr id="31" name="グループ化 30"/>
              <p:cNvGrpSpPr/>
              <p:nvPr/>
            </p:nvGrpSpPr>
            <p:grpSpPr>
              <a:xfrm>
                <a:off x="2906291" y="3110770"/>
                <a:ext cx="1584176" cy="380075"/>
                <a:chOff x="1331640" y="1588730"/>
                <a:chExt cx="1584176" cy="380075"/>
              </a:xfrm>
            </p:grpSpPr>
            <p:sp>
              <p:nvSpPr>
                <p:cNvPr id="32" name="テキスト ボックス 31"/>
                <p:cNvSpPr txBox="1"/>
                <p:nvPr/>
              </p:nvSpPr>
              <p:spPr>
                <a:xfrm>
                  <a:off x="1331640" y="1588730"/>
                  <a:ext cx="1584176" cy="369332"/>
                </a:xfrm>
                <a:prstGeom prst="rect">
                  <a:avLst/>
                </a:prstGeom>
                <a:noFill/>
              </p:spPr>
              <p:txBody>
                <a:bodyPr wrap="square" rtlCol="0">
                  <a:spAutoFit/>
                </a:bodyPr>
                <a:lstStyle/>
                <a:p>
                  <a:pPr algn="ctr"/>
                  <a:r>
                    <a:rPr kumimoji="1" lang="ja-JP" altLang="en-US" dirty="0" smtClean="0">
                      <a:latin typeface="HG丸ｺﾞｼｯｸM-PRO" pitchFamily="50" charset="-128"/>
                      <a:ea typeface="HG丸ｺﾞｼｯｸM-PRO" pitchFamily="50" charset="-128"/>
                    </a:rPr>
                    <a:t>ストレス課題</a:t>
                  </a:r>
                  <a:endParaRPr kumimoji="1" lang="ja-JP" altLang="en-US" dirty="0">
                    <a:latin typeface="HG丸ｺﾞｼｯｸM-PRO" pitchFamily="50" charset="-128"/>
                    <a:ea typeface="HG丸ｺﾞｼｯｸM-PRO" pitchFamily="50" charset="-128"/>
                  </a:endParaRPr>
                </a:p>
              </p:txBody>
            </p:sp>
            <p:sp>
              <p:nvSpPr>
                <p:cNvPr id="33" name="正方形/長方形 32"/>
                <p:cNvSpPr/>
                <p:nvPr/>
              </p:nvSpPr>
              <p:spPr>
                <a:xfrm>
                  <a:off x="1331640" y="1608765"/>
                  <a:ext cx="1584176" cy="36004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4" name="グループ化 33"/>
              <p:cNvGrpSpPr/>
              <p:nvPr/>
            </p:nvGrpSpPr>
            <p:grpSpPr>
              <a:xfrm>
                <a:off x="4958519" y="3110770"/>
                <a:ext cx="1584176" cy="380075"/>
                <a:chOff x="3383868" y="1588730"/>
                <a:chExt cx="1584176" cy="380075"/>
              </a:xfrm>
            </p:grpSpPr>
            <p:sp>
              <p:nvSpPr>
                <p:cNvPr id="35" name="テキスト ボックス 34"/>
                <p:cNvSpPr txBox="1"/>
                <p:nvPr/>
              </p:nvSpPr>
              <p:spPr>
                <a:xfrm>
                  <a:off x="3383868" y="1588730"/>
                  <a:ext cx="1584176" cy="369332"/>
                </a:xfrm>
                <a:prstGeom prst="rect">
                  <a:avLst/>
                </a:prstGeom>
                <a:noFill/>
              </p:spPr>
              <p:txBody>
                <a:bodyPr wrap="square" rtlCol="0">
                  <a:spAutoFit/>
                </a:bodyPr>
                <a:lstStyle/>
                <a:p>
                  <a:pPr algn="ctr"/>
                  <a:r>
                    <a:rPr kumimoji="1" lang="ja-JP" altLang="en-US" dirty="0" smtClean="0">
                      <a:latin typeface="HG丸ｺﾞｼｯｸM-PRO" pitchFamily="50" charset="-128"/>
                      <a:ea typeface="HG丸ｺﾞｼｯｸM-PRO" pitchFamily="50" charset="-128"/>
                    </a:rPr>
                    <a:t>生理反応</a:t>
                  </a:r>
                  <a:endParaRPr kumimoji="1" lang="ja-JP" altLang="en-US" dirty="0">
                    <a:latin typeface="HG丸ｺﾞｼｯｸM-PRO" pitchFamily="50" charset="-128"/>
                    <a:ea typeface="HG丸ｺﾞｼｯｸM-PRO" pitchFamily="50" charset="-128"/>
                  </a:endParaRPr>
                </a:p>
              </p:txBody>
            </p:sp>
            <p:sp>
              <p:nvSpPr>
                <p:cNvPr id="36" name="正方形/長方形 35"/>
                <p:cNvSpPr/>
                <p:nvPr/>
              </p:nvSpPr>
              <p:spPr>
                <a:xfrm>
                  <a:off x="3383868" y="1608765"/>
                  <a:ext cx="1584176" cy="36004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8" name="グループ化 37"/>
              <p:cNvGrpSpPr/>
              <p:nvPr/>
            </p:nvGrpSpPr>
            <p:grpSpPr>
              <a:xfrm>
                <a:off x="1331640" y="3399596"/>
                <a:ext cx="1080120" cy="390093"/>
                <a:chOff x="1331640" y="2956882"/>
                <a:chExt cx="1080120" cy="390093"/>
              </a:xfrm>
            </p:grpSpPr>
            <p:sp>
              <p:nvSpPr>
                <p:cNvPr id="39" name="テキスト ボックス 38"/>
                <p:cNvSpPr txBox="1"/>
                <p:nvPr/>
              </p:nvSpPr>
              <p:spPr>
                <a:xfrm>
                  <a:off x="1331640" y="2956882"/>
                  <a:ext cx="1080120" cy="369332"/>
                </a:xfrm>
                <a:prstGeom prst="rect">
                  <a:avLst/>
                </a:prstGeom>
                <a:noFill/>
              </p:spPr>
              <p:txBody>
                <a:bodyPr wrap="square" rtlCol="0">
                  <a:spAutoFit/>
                </a:bodyPr>
                <a:lstStyle/>
                <a:p>
                  <a:pPr algn="ctr"/>
                  <a:r>
                    <a:rPr lang="ja-JP" altLang="en-US" dirty="0" smtClean="0">
                      <a:latin typeface="HG丸ｺﾞｼｯｸM-PRO" pitchFamily="50" charset="-128"/>
                      <a:ea typeface="HG丸ｺﾞｼｯｸM-PRO" pitchFamily="50" charset="-128"/>
                    </a:rPr>
                    <a:t>共有感</a:t>
                  </a:r>
                  <a:endParaRPr lang="en-US" altLang="ja-JP" dirty="0" smtClean="0">
                    <a:latin typeface="HG丸ｺﾞｼｯｸM-PRO" pitchFamily="50" charset="-128"/>
                    <a:ea typeface="HG丸ｺﾞｼｯｸM-PRO" pitchFamily="50" charset="-128"/>
                  </a:endParaRPr>
                </a:p>
              </p:txBody>
            </p:sp>
            <p:sp>
              <p:nvSpPr>
                <p:cNvPr id="40" name="正方形/長方形 39"/>
                <p:cNvSpPr/>
                <p:nvPr/>
              </p:nvSpPr>
              <p:spPr>
                <a:xfrm>
                  <a:off x="1331640" y="2966899"/>
                  <a:ext cx="1080120" cy="38007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44" name="直線矢印コネクタ 43"/>
              <p:cNvCxnSpPr/>
              <p:nvPr/>
            </p:nvCxnSpPr>
            <p:spPr>
              <a:xfrm flipV="1">
                <a:off x="2474243" y="3423667"/>
                <a:ext cx="368424" cy="135632"/>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46" name="テキスト ボックス 7"/>
          <p:cNvSpPr txBox="1">
            <a:spLocks noChangeArrowheads="1"/>
          </p:cNvSpPr>
          <p:nvPr/>
        </p:nvSpPr>
        <p:spPr bwMode="auto">
          <a:xfrm>
            <a:off x="209459" y="4253026"/>
            <a:ext cx="8355963" cy="1323439"/>
          </a:xfrm>
          <a:prstGeom prst="rect">
            <a:avLst/>
          </a:prstGeom>
          <a:noFill/>
          <a:ln w="9525">
            <a:noFill/>
            <a:miter lim="800000"/>
            <a:headEnd/>
            <a:tailEnd/>
          </a:ln>
        </p:spPr>
        <p:txBody>
          <a:bodyPr wrap="square">
            <a:spAutoFit/>
          </a:bodyPr>
          <a:lstStyle/>
          <a:p>
            <a:r>
              <a:rPr lang="ja-JP" altLang="en-US" sz="2000" dirty="0" smtClean="0">
                <a:latin typeface="HG丸ｺﾞｼｯｸM-PRO" pitchFamily="50" charset="-128"/>
                <a:ea typeface="HG丸ｺﾞｼｯｸM-PRO" pitchFamily="50" charset="-128"/>
              </a:rPr>
              <a:t>単独群では、課題を</a:t>
            </a:r>
            <a:r>
              <a:rPr lang="en-US" altLang="ja-JP" sz="2000" dirty="0" smtClean="0">
                <a:latin typeface="HG丸ｺﾞｼｯｸM-PRO" pitchFamily="50" charset="-128"/>
                <a:ea typeface="HG丸ｺﾞｼｯｸM-PRO" pitchFamily="50" charset="-128"/>
              </a:rPr>
              <a:t>1</a:t>
            </a:r>
            <a:r>
              <a:rPr lang="ja-JP" altLang="en-US" sz="2000" dirty="0" smtClean="0">
                <a:latin typeface="HG丸ｺﾞｼｯｸM-PRO" pitchFamily="50" charset="-128"/>
                <a:ea typeface="HG丸ｺﾞｼｯｸM-PRO" pitchFamily="50" charset="-128"/>
              </a:rPr>
              <a:t>人で受けることが直接的にストレスとしてあらわれたが、同伴群は友達と「</a:t>
            </a:r>
            <a:r>
              <a:rPr lang="ja-JP" altLang="en-US" sz="2000" u="sng" dirty="0" smtClean="0">
                <a:latin typeface="HG丸ｺﾞｼｯｸM-PRO" pitchFamily="50" charset="-128"/>
                <a:ea typeface="HG丸ｺﾞｼｯｸM-PRO" pitchFamily="50" charset="-128"/>
              </a:rPr>
              <a:t>会話する」</a:t>
            </a:r>
            <a:r>
              <a:rPr lang="ja-JP" altLang="en-US" sz="2000" dirty="0" smtClean="0">
                <a:latin typeface="HG丸ｺﾞｼｯｸM-PRO" pitchFamily="50" charset="-128"/>
                <a:ea typeface="HG丸ｺﾞｼｯｸM-PRO" pitchFamily="50" charset="-128"/>
              </a:rPr>
              <a:t>ということと「</a:t>
            </a:r>
            <a:r>
              <a:rPr lang="ja-JP" altLang="en-US" sz="2000" u="sng" dirty="0" smtClean="0">
                <a:latin typeface="HG丸ｺﾞｼｯｸM-PRO" pitchFamily="50" charset="-128"/>
                <a:ea typeface="HG丸ｺﾞｼｯｸM-PRO" pitchFamily="50" charset="-128"/>
              </a:rPr>
              <a:t>体験を共有する」</a:t>
            </a:r>
            <a:r>
              <a:rPr lang="ja-JP" altLang="en-US" sz="2000" dirty="0" smtClean="0">
                <a:latin typeface="HG丸ｺﾞｼｯｸM-PRO" pitchFamily="50" charset="-128"/>
                <a:ea typeface="HG丸ｺﾞｼｯｸM-PRO" pitchFamily="50" charset="-128"/>
              </a:rPr>
              <a:t>ということが課題による</a:t>
            </a:r>
            <a:r>
              <a:rPr lang="ja-JP" altLang="en-US" sz="2000" dirty="0" smtClean="0">
                <a:solidFill>
                  <a:srgbClr val="FF0000"/>
                </a:solidFill>
                <a:latin typeface="HG丸ｺﾞｼｯｸM-PRO" pitchFamily="50" charset="-128"/>
                <a:ea typeface="HG丸ｺﾞｼｯｸM-PRO" pitchFamily="50" charset="-128"/>
              </a:rPr>
              <a:t>ストレスを緩和させた！</a:t>
            </a:r>
            <a:endParaRPr lang="en-US" altLang="ja-JP" sz="2000" dirty="0" smtClean="0">
              <a:solidFill>
                <a:srgbClr val="FF0000"/>
              </a:solidFill>
              <a:latin typeface="HG丸ｺﾞｼｯｸM-PRO" pitchFamily="50" charset="-128"/>
              <a:ea typeface="HG丸ｺﾞｼｯｸM-PRO" pitchFamily="50" charset="-128"/>
            </a:endParaRPr>
          </a:p>
          <a:p>
            <a:r>
              <a:rPr lang="ja-JP" altLang="en-US" sz="2000" dirty="0" smtClean="0">
                <a:latin typeface="HG丸ｺﾞｼｯｸM-PRO" pitchFamily="50" charset="-128"/>
                <a:ea typeface="HG丸ｺﾞｼｯｸM-PRO" pitchFamily="50" charset="-128"/>
              </a:rPr>
              <a:t>→</a:t>
            </a:r>
            <a:r>
              <a:rPr lang="ja-JP" altLang="en-US" sz="2000" dirty="0" smtClean="0">
                <a:solidFill>
                  <a:srgbClr val="FF0000"/>
                </a:solidFill>
                <a:latin typeface="HG丸ｺﾞｼｯｸM-PRO" pitchFamily="50" charset="-128"/>
                <a:ea typeface="HG丸ｺﾞｼｯｸM-PRO" pitchFamily="50" charset="-128"/>
              </a:rPr>
              <a:t>相互サポート効果</a:t>
            </a:r>
            <a:endParaRPr lang="en-US" altLang="ja-JP" sz="2000" dirty="0" smtClean="0">
              <a:solidFill>
                <a:srgbClr val="FF0000"/>
              </a:solidFill>
              <a:latin typeface="HG丸ｺﾞｼｯｸM-PRO" pitchFamily="50" charset="-128"/>
              <a:ea typeface="HG丸ｺﾞｼｯｸM-PRO" pitchFamily="50" charset="-128"/>
            </a:endParaRPr>
          </a:p>
        </p:txBody>
      </p:sp>
      <p:sp>
        <p:nvSpPr>
          <p:cNvPr id="48" name="テキスト ボックス 7"/>
          <p:cNvSpPr txBox="1">
            <a:spLocks noChangeArrowheads="1"/>
          </p:cNvSpPr>
          <p:nvPr/>
        </p:nvSpPr>
        <p:spPr bwMode="auto">
          <a:xfrm>
            <a:off x="209459" y="5725953"/>
            <a:ext cx="8489255" cy="707886"/>
          </a:xfrm>
          <a:prstGeom prst="rect">
            <a:avLst/>
          </a:prstGeom>
          <a:noFill/>
          <a:ln w="9525">
            <a:noFill/>
            <a:miter lim="800000"/>
            <a:headEnd/>
            <a:tailEnd/>
          </a:ln>
        </p:spPr>
        <p:txBody>
          <a:bodyPr wrap="square">
            <a:spAutoFit/>
          </a:bodyPr>
          <a:lstStyle/>
          <a:p>
            <a:r>
              <a:rPr lang="ja-JP" altLang="en-US" sz="2000" dirty="0" smtClean="0">
                <a:latin typeface="HG丸ｺﾞｼｯｸM-PRO" pitchFamily="50" charset="-128"/>
                <a:ea typeface="HG丸ｺﾞｼｯｸM-PRO" pitchFamily="50" charset="-128"/>
              </a:rPr>
              <a:t>具体的な身体への反応は、</a:t>
            </a:r>
            <a:r>
              <a:rPr lang="ja-JP" altLang="en-US" sz="2000" dirty="0" smtClean="0">
                <a:solidFill>
                  <a:srgbClr val="FF0000"/>
                </a:solidFill>
                <a:latin typeface="HG丸ｺﾞｼｯｸM-PRO" pitchFamily="50" charset="-128"/>
                <a:ea typeface="HG丸ｺﾞｼｯｸM-PRO" pitchFamily="50" charset="-128"/>
              </a:rPr>
              <a:t>血管の収縮を抑え、</a:t>
            </a:r>
            <a:r>
              <a:rPr lang="en-US" altLang="ja-JP" sz="2000" dirty="0" smtClean="0">
                <a:solidFill>
                  <a:srgbClr val="FF0000"/>
                </a:solidFill>
                <a:latin typeface="HG丸ｺﾞｼｯｸM-PRO" pitchFamily="50" charset="-128"/>
                <a:ea typeface="HG丸ｺﾞｼｯｸM-PRO" pitchFamily="50" charset="-128"/>
              </a:rPr>
              <a:t>DBP</a:t>
            </a:r>
            <a:r>
              <a:rPr lang="ja-JP" altLang="en-US" sz="2000" dirty="0" smtClean="0">
                <a:solidFill>
                  <a:srgbClr val="FF0000"/>
                </a:solidFill>
                <a:latin typeface="HG丸ｺﾞｼｯｸM-PRO" pitchFamily="50" charset="-128"/>
                <a:ea typeface="HG丸ｺﾞｼｯｸM-PRO" pitchFamily="50" charset="-128"/>
              </a:rPr>
              <a:t>の上昇を弱めた。</a:t>
            </a:r>
            <a:endParaRPr lang="en-US" altLang="ja-JP" sz="2000" dirty="0" smtClean="0">
              <a:solidFill>
                <a:srgbClr val="FF0000"/>
              </a:solidFill>
              <a:latin typeface="HG丸ｺﾞｼｯｸM-PRO" pitchFamily="50" charset="-128"/>
              <a:ea typeface="HG丸ｺﾞｼｯｸM-PRO" pitchFamily="50" charset="-128"/>
            </a:endParaRPr>
          </a:p>
          <a:p>
            <a:r>
              <a:rPr lang="ja-JP" altLang="en-US" sz="2000" dirty="0" smtClean="0">
                <a:latin typeface="HG丸ｺﾞｼｯｸM-PRO" pitchFamily="50" charset="-128"/>
                <a:ea typeface="HG丸ｺﾞｼｯｸM-PRO" pitchFamily="50" charset="-128"/>
              </a:rPr>
              <a:t>→長野先生の研究で曖昧だった結果をクリアにできた！</a:t>
            </a:r>
            <a:endParaRPr lang="en-US" altLang="ja-JP" sz="2000" dirty="0" smtClean="0">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500"/>
                                        <p:tgtEl>
                                          <p:spTgt spid="5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ppt_x"/>
                                          </p:val>
                                        </p:tav>
                                        <p:tav tm="100000">
                                          <p:val>
                                            <p:strVal val="#ppt_x"/>
                                          </p:val>
                                        </p:tav>
                                      </p:tavLst>
                                    </p:anim>
                                    <p:anim calcmode="lin" valueType="num">
                                      <p:cBhvr additive="base">
                                        <p:cTn id="33"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6" grpId="0"/>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srcRect/>
          <a:stretch>
            <a:fillRect/>
          </a:stretch>
        </p:blipFill>
        <p:spPr bwMode="auto">
          <a:xfrm>
            <a:off x="4932040" y="332656"/>
            <a:ext cx="3949507" cy="2520280"/>
          </a:xfrm>
          <a:prstGeom prst="rect">
            <a:avLst/>
          </a:prstGeom>
          <a:noFill/>
          <a:ln w="9525">
            <a:noFill/>
            <a:miter lim="800000"/>
            <a:headEnd/>
            <a:tailEnd/>
          </a:ln>
          <a:effectLst/>
        </p:spPr>
      </p:pic>
      <p:sp>
        <p:nvSpPr>
          <p:cNvPr id="2" name="テキスト ボックス 7"/>
          <p:cNvSpPr txBox="1">
            <a:spLocks noChangeArrowheads="1"/>
          </p:cNvSpPr>
          <p:nvPr/>
        </p:nvSpPr>
        <p:spPr bwMode="auto">
          <a:xfrm>
            <a:off x="179512" y="1271275"/>
            <a:ext cx="5400600" cy="707886"/>
          </a:xfrm>
          <a:prstGeom prst="rect">
            <a:avLst/>
          </a:prstGeom>
          <a:noFill/>
          <a:ln w="9525">
            <a:noFill/>
            <a:miter lim="800000"/>
            <a:headEnd/>
            <a:tailEnd/>
          </a:ln>
        </p:spPr>
        <p:txBody>
          <a:bodyPr wrap="square">
            <a:spAutoFit/>
          </a:bodyPr>
          <a:lstStyle/>
          <a:p>
            <a:r>
              <a:rPr lang="ja-JP" altLang="en-US" sz="2000" dirty="0" smtClean="0">
                <a:latin typeface="HG丸ｺﾞｼｯｸM-PRO" pitchFamily="50" charset="-128"/>
                <a:ea typeface="HG丸ｺﾞｼｯｸM-PRO" pitchFamily="50" charset="-128"/>
              </a:rPr>
              <a:t>つまり、友達といることによる</a:t>
            </a:r>
            <a:r>
              <a:rPr lang="ja-JP" altLang="en-US" sz="2000" dirty="0" smtClean="0">
                <a:solidFill>
                  <a:srgbClr val="FFC000"/>
                </a:solidFill>
                <a:latin typeface="HG丸ｺﾞｼｯｸM-PRO" pitchFamily="50" charset="-128"/>
                <a:ea typeface="HG丸ｺﾞｼｯｸM-PRO" pitchFamily="50" charset="-128"/>
              </a:rPr>
              <a:t>ストレス緩和の可能性</a:t>
            </a:r>
            <a:r>
              <a:rPr lang="ja-JP" altLang="en-US" sz="2000" dirty="0" smtClean="0">
                <a:latin typeface="HG丸ｺﾞｼｯｸM-PRO" pitchFamily="50" charset="-128"/>
                <a:ea typeface="HG丸ｺﾞｼｯｸM-PRO" pitchFamily="50" charset="-128"/>
              </a:rPr>
              <a:t>を示すことができた！</a:t>
            </a:r>
            <a:endParaRPr lang="en-US" altLang="ja-JP" sz="2000" dirty="0" smtClean="0">
              <a:latin typeface="HG丸ｺﾞｼｯｸM-PRO" pitchFamily="50" charset="-128"/>
              <a:ea typeface="HG丸ｺﾞｼｯｸM-PRO" pitchFamily="50" charset="-128"/>
            </a:endParaRPr>
          </a:p>
        </p:txBody>
      </p:sp>
      <p:sp>
        <p:nvSpPr>
          <p:cNvPr id="3" name="テキスト ボックス 7"/>
          <p:cNvSpPr txBox="1">
            <a:spLocks noChangeArrowheads="1"/>
          </p:cNvSpPr>
          <p:nvPr/>
        </p:nvSpPr>
        <p:spPr bwMode="auto">
          <a:xfrm>
            <a:off x="250825" y="3084032"/>
            <a:ext cx="8273231" cy="707886"/>
          </a:xfrm>
          <a:prstGeom prst="rect">
            <a:avLst/>
          </a:prstGeom>
          <a:noFill/>
          <a:ln w="9525">
            <a:noFill/>
            <a:miter lim="800000"/>
            <a:headEnd/>
            <a:tailEnd/>
          </a:ln>
        </p:spPr>
        <p:txBody>
          <a:bodyPr wrap="square">
            <a:spAutoFit/>
          </a:bodyPr>
          <a:lstStyle/>
          <a:p>
            <a:r>
              <a:rPr lang="ja-JP" altLang="en-US" sz="2000" dirty="0" smtClean="0">
                <a:latin typeface="HG丸ｺﾞｼｯｸM-PRO" pitchFamily="50" charset="-128"/>
                <a:ea typeface="HG丸ｺﾞｼｯｸM-PRO" pitchFamily="50" charset="-128"/>
              </a:rPr>
              <a:t>①会話をしたことが良かったのか、同じ課題を行うという体験を共有することによる効果なのか弁別できていない</a:t>
            </a:r>
            <a:endParaRPr lang="en-US" altLang="ja-JP" sz="2000" dirty="0" smtClean="0">
              <a:latin typeface="HG丸ｺﾞｼｯｸM-PRO" pitchFamily="50" charset="-128"/>
              <a:ea typeface="HG丸ｺﾞｼｯｸM-PRO" pitchFamily="50" charset="-128"/>
            </a:endParaRPr>
          </a:p>
        </p:txBody>
      </p:sp>
      <p:sp>
        <p:nvSpPr>
          <p:cNvPr id="4" name="テキスト ボックス 3"/>
          <p:cNvSpPr txBox="1"/>
          <p:nvPr/>
        </p:nvSpPr>
        <p:spPr>
          <a:xfrm>
            <a:off x="250824" y="2522489"/>
            <a:ext cx="3276711" cy="461665"/>
          </a:xfrm>
          <a:prstGeom prst="rect">
            <a:avLst/>
          </a:prstGeom>
          <a:noFill/>
        </p:spPr>
        <p:txBody>
          <a:bodyPr wrap="square" rtlCol="0">
            <a:spAutoFit/>
          </a:bodyPr>
          <a:lstStyle/>
          <a:p>
            <a:r>
              <a:rPr lang="ja-JP" altLang="en-US" sz="2400" dirty="0">
                <a:latin typeface="HG丸ｺﾞｼｯｸM-PRO" pitchFamily="50" charset="-128"/>
                <a:ea typeface="HG丸ｺﾞｼｯｸM-PRO" pitchFamily="50" charset="-128"/>
              </a:rPr>
              <a:t>ただ、</a:t>
            </a:r>
            <a:r>
              <a:rPr lang="ja-JP" altLang="en-US" sz="2400" dirty="0">
                <a:solidFill>
                  <a:srgbClr val="FF0000"/>
                </a:solidFill>
                <a:latin typeface="HG丸ｺﾞｼｯｸM-PRO" pitchFamily="50" charset="-128"/>
                <a:ea typeface="HG丸ｺﾞｼｯｸM-PRO" pitchFamily="50" charset="-128"/>
              </a:rPr>
              <a:t>問題点</a:t>
            </a:r>
            <a:r>
              <a:rPr lang="ja-JP" altLang="en-US" sz="2400" dirty="0">
                <a:latin typeface="HG丸ｺﾞｼｯｸM-PRO" pitchFamily="50" charset="-128"/>
                <a:ea typeface="HG丸ｺﾞｼｯｸM-PRO" pitchFamily="50" charset="-128"/>
              </a:rPr>
              <a:t>も・・</a:t>
            </a:r>
            <a:r>
              <a:rPr lang="ja-JP" altLang="en-US" sz="2400" dirty="0" smtClean="0">
                <a:latin typeface="HG丸ｺﾞｼｯｸM-PRO" pitchFamily="50" charset="-128"/>
                <a:ea typeface="HG丸ｺﾞｼｯｸM-PRO" pitchFamily="50" charset="-128"/>
              </a:rPr>
              <a:t>・</a:t>
            </a:r>
            <a:endParaRPr lang="en-US" altLang="ja-JP" sz="2400" dirty="0">
              <a:latin typeface="HG丸ｺﾞｼｯｸM-PRO" pitchFamily="50" charset="-128"/>
              <a:ea typeface="HG丸ｺﾞｼｯｸM-PRO" pitchFamily="50" charset="-128"/>
            </a:endParaRPr>
          </a:p>
        </p:txBody>
      </p:sp>
      <p:sp>
        <p:nvSpPr>
          <p:cNvPr id="6" name="テキスト ボックス 7"/>
          <p:cNvSpPr txBox="1">
            <a:spLocks noChangeArrowheads="1"/>
          </p:cNvSpPr>
          <p:nvPr/>
        </p:nvSpPr>
        <p:spPr bwMode="auto">
          <a:xfrm>
            <a:off x="250825" y="4262875"/>
            <a:ext cx="8273231" cy="707886"/>
          </a:xfrm>
          <a:prstGeom prst="rect">
            <a:avLst/>
          </a:prstGeom>
          <a:noFill/>
          <a:ln w="9525">
            <a:noFill/>
            <a:miter lim="800000"/>
            <a:headEnd/>
            <a:tailEnd/>
          </a:ln>
        </p:spPr>
        <p:txBody>
          <a:bodyPr wrap="square">
            <a:spAutoFit/>
          </a:bodyPr>
          <a:lstStyle/>
          <a:p>
            <a:r>
              <a:rPr lang="ja-JP" altLang="en-US" sz="2000" dirty="0">
                <a:latin typeface="HG丸ｺﾞｼｯｸM-PRO" pitchFamily="50" charset="-128"/>
                <a:ea typeface="HG丸ｺﾞｼｯｸM-PRO" pitchFamily="50" charset="-128"/>
              </a:rPr>
              <a:t>②同伴群は、参加者の入れ替えがあるので、どうしても時間の統制ができていない</a:t>
            </a:r>
            <a:endParaRPr lang="en-US" altLang="ja-JP" sz="2000" dirty="0" smtClean="0">
              <a:latin typeface="HG丸ｺﾞｼｯｸM-PRO" pitchFamily="50" charset="-128"/>
              <a:ea typeface="HG丸ｺﾞｼｯｸM-PRO" pitchFamily="50" charset="-128"/>
            </a:endParaRPr>
          </a:p>
        </p:txBody>
      </p:sp>
      <p:sp>
        <p:nvSpPr>
          <p:cNvPr id="8" name="テキスト ボックス 7"/>
          <p:cNvSpPr txBox="1">
            <a:spLocks noChangeArrowheads="1"/>
          </p:cNvSpPr>
          <p:nvPr/>
        </p:nvSpPr>
        <p:spPr bwMode="auto">
          <a:xfrm>
            <a:off x="250825" y="5434747"/>
            <a:ext cx="6553423" cy="400110"/>
          </a:xfrm>
          <a:prstGeom prst="rect">
            <a:avLst/>
          </a:prstGeom>
          <a:noFill/>
          <a:ln w="9525">
            <a:noFill/>
            <a:miter lim="800000"/>
            <a:headEnd/>
            <a:tailEnd/>
          </a:ln>
        </p:spPr>
        <p:txBody>
          <a:bodyPr wrap="square">
            <a:spAutoFit/>
          </a:bodyPr>
          <a:lstStyle/>
          <a:p>
            <a:r>
              <a:rPr lang="ja-JP" altLang="en-US" sz="2000" dirty="0">
                <a:latin typeface="HG丸ｺﾞｼｯｸM-PRO" pitchFamily="50" charset="-128"/>
                <a:ea typeface="HG丸ｺﾞｼｯｸM-PRO" pitchFamily="50" charset="-128"/>
              </a:rPr>
              <a:t>③心理指標において明確な影響がとらえられなかった</a:t>
            </a:r>
            <a:endParaRPr lang="en-US" altLang="ja-JP" sz="2000" dirty="0" smtClean="0">
              <a:latin typeface="HG丸ｺﾞｼｯｸM-PRO" pitchFamily="50" charset="-128"/>
              <a:ea typeface="HG丸ｺﾞｼｯｸM-PRO" pitchFamily="50" charset="-128"/>
            </a:endParaRPr>
          </a:p>
        </p:txBody>
      </p:sp>
      <p:sp>
        <p:nvSpPr>
          <p:cNvPr id="9" name="テキスト ボックス 8"/>
          <p:cNvSpPr txBox="1">
            <a:spLocks noChangeArrowheads="1"/>
          </p:cNvSpPr>
          <p:nvPr/>
        </p:nvSpPr>
        <p:spPr bwMode="auto">
          <a:xfrm>
            <a:off x="516279" y="3746625"/>
            <a:ext cx="6553423" cy="400110"/>
          </a:xfrm>
          <a:prstGeom prst="rect">
            <a:avLst/>
          </a:prstGeom>
          <a:noFill/>
          <a:ln w="9525">
            <a:noFill/>
            <a:miter lim="800000"/>
            <a:headEnd/>
            <a:tailEnd/>
          </a:ln>
        </p:spPr>
        <p:txBody>
          <a:bodyPr wrap="square">
            <a:spAutoFit/>
          </a:bodyPr>
          <a:lstStyle/>
          <a:p>
            <a:r>
              <a:rPr lang="ja-JP" altLang="en-US" sz="2000" dirty="0" smtClean="0">
                <a:solidFill>
                  <a:srgbClr val="FF0000"/>
                </a:solidFill>
                <a:latin typeface="HG丸ｺﾞｼｯｸM-PRO" pitchFamily="50" charset="-128"/>
                <a:ea typeface="HG丸ｺﾞｼｯｸM-PRO" pitchFamily="50" charset="-128"/>
              </a:rPr>
              <a:t>→</a:t>
            </a:r>
            <a:r>
              <a:rPr lang="ja-JP" altLang="en-US" sz="2000" u="sng" dirty="0" smtClean="0">
                <a:latin typeface="HG丸ｺﾞｼｯｸM-PRO" pitchFamily="50" charset="-128"/>
                <a:ea typeface="HG丸ｺﾞｼｯｸM-PRO" pitchFamily="50" charset="-128"/>
              </a:rPr>
              <a:t>会話をしない群を追加し、比較を行う</a:t>
            </a:r>
            <a:endParaRPr lang="en-US" altLang="ja-JP" sz="2000" u="sng" dirty="0" smtClean="0">
              <a:latin typeface="HG丸ｺﾞｼｯｸM-PRO" pitchFamily="50" charset="-128"/>
              <a:ea typeface="HG丸ｺﾞｼｯｸM-PRO" pitchFamily="50" charset="-128"/>
            </a:endParaRPr>
          </a:p>
        </p:txBody>
      </p:sp>
      <p:sp>
        <p:nvSpPr>
          <p:cNvPr id="10" name="テキスト ボックス 9"/>
          <p:cNvSpPr txBox="1">
            <a:spLocks noChangeArrowheads="1"/>
          </p:cNvSpPr>
          <p:nvPr/>
        </p:nvSpPr>
        <p:spPr bwMode="auto">
          <a:xfrm>
            <a:off x="516279" y="4858683"/>
            <a:ext cx="3407649" cy="400110"/>
          </a:xfrm>
          <a:prstGeom prst="rect">
            <a:avLst/>
          </a:prstGeom>
          <a:noFill/>
          <a:ln w="9525">
            <a:noFill/>
            <a:miter lim="800000"/>
            <a:headEnd/>
            <a:tailEnd/>
          </a:ln>
        </p:spPr>
        <p:txBody>
          <a:bodyPr wrap="square">
            <a:spAutoFit/>
          </a:bodyPr>
          <a:lstStyle/>
          <a:p>
            <a:r>
              <a:rPr lang="ja-JP" altLang="en-US" sz="2000" dirty="0" smtClean="0">
                <a:solidFill>
                  <a:srgbClr val="FF0000"/>
                </a:solidFill>
                <a:latin typeface="HG丸ｺﾞｼｯｸM-PRO" pitchFamily="50" charset="-128"/>
                <a:ea typeface="HG丸ｺﾞｼｯｸM-PRO" pitchFamily="50" charset="-128"/>
              </a:rPr>
              <a:t>→</a:t>
            </a:r>
            <a:r>
              <a:rPr lang="ja-JP" altLang="en-US" sz="2000" u="sng" dirty="0" smtClean="0">
                <a:latin typeface="HG丸ｺﾞｼｯｸM-PRO" pitchFamily="50" charset="-128"/>
                <a:ea typeface="HG丸ｺﾞｼｯｸM-PRO" pitchFamily="50" charset="-128"/>
              </a:rPr>
              <a:t>一番の問題点。要検討！</a:t>
            </a:r>
            <a:endParaRPr lang="en-US" altLang="ja-JP" sz="2000" u="sng" dirty="0" smtClean="0">
              <a:latin typeface="HG丸ｺﾞｼｯｸM-PRO" pitchFamily="50" charset="-128"/>
              <a:ea typeface="HG丸ｺﾞｼｯｸM-PRO" pitchFamily="50" charset="-128"/>
            </a:endParaRPr>
          </a:p>
        </p:txBody>
      </p:sp>
      <p:sp>
        <p:nvSpPr>
          <p:cNvPr id="11" name="テキスト ボックス 10"/>
          <p:cNvSpPr txBox="1">
            <a:spLocks noChangeArrowheads="1"/>
          </p:cNvSpPr>
          <p:nvPr/>
        </p:nvSpPr>
        <p:spPr bwMode="auto">
          <a:xfrm>
            <a:off x="516279" y="5794787"/>
            <a:ext cx="7800137" cy="707886"/>
          </a:xfrm>
          <a:prstGeom prst="rect">
            <a:avLst/>
          </a:prstGeom>
          <a:noFill/>
          <a:ln w="9525">
            <a:noFill/>
            <a:miter lim="800000"/>
            <a:headEnd/>
            <a:tailEnd/>
          </a:ln>
        </p:spPr>
        <p:txBody>
          <a:bodyPr wrap="square">
            <a:spAutoFit/>
          </a:bodyPr>
          <a:lstStyle/>
          <a:p>
            <a:r>
              <a:rPr lang="ja-JP" altLang="en-US" sz="2000" dirty="0" smtClean="0">
                <a:solidFill>
                  <a:srgbClr val="FF0000"/>
                </a:solidFill>
                <a:latin typeface="HG丸ｺﾞｼｯｸM-PRO" pitchFamily="50" charset="-128"/>
                <a:ea typeface="HG丸ｺﾞｼｯｸM-PRO" pitchFamily="50" charset="-128"/>
              </a:rPr>
              <a:t>→</a:t>
            </a:r>
            <a:r>
              <a:rPr lang="ja-JP" altLang="en-US" sz="2000" u="sng" dirty="0" smtClean="0">
                <a:latin typeface="HG丸ｺﾞｼｯｸM-PRO" pitchFamily="50" charset="-128"/>
                <a:ea typeface="HG丸ｺﾞｼｯｸM-PRO" pitchFamily="50" charset="-128"/>
              </a:rPr>
              <a:t>違う尺度を使ってみる。多面的感情状態尺度が良くなかったのかも・・・</a:t>
            </a:r>
            <a:endParaRPr lang="en-US" altLang="ja-JP" sz="2000" u="sng" dirty="0" smtClean="0">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P spid="8"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3"/>
          <p:cNvSpPr txBox="1">
            <a:spLocks noChangeArrowheads="1"/>
          </p:cNvSpPr>
          <p:nvPr/>
        </p:nvSpPr>
        <p:spPr bwMode="auto">
          <a:xfrm>
            <a:off x="1017179" y="3214717"/>
            <a:ext cx="7109639" cy="646331"/>
          </a:xfrm>
          <a:prstGeom prst="rect">
            <a:avLst/>
          </a:prstGeom>
          <a:noFill/>
          <a:ln w="9525">
            <a:noFill/>
            <a:miter lim="800000"/>
            <a:headEnd/>
            <a:tailEnd/>
          </a:ln>
        </p:spPr>
        <p:txBody>
          <a:bodyPr wrap="none">
            <a:spAutoFit/>
          </a:bodyPr>
          <a:lstStyle/>
          <a:p>
            <a:pPr algn="ctr"/>
            <a:r>
              <a:rPr lang="ja-JP" altLang="en-US" sz="3600" dirty="0" smtClean="0">
                <a:latin typeface="HG丸ｺﾞｼｯｸM-PRO" pitchFamily="50" charset="-128"/>
                <a:ea typeface="HG丸ｺﾞｼｯｸM-PRO" pitchFamily="50" charset="-128"/>
              </a:rPr>
              <a:t>本当にありがとうございました！</a:t>
            </a:r>
            <a:endParaRPr lang="en-US" altLang="ja-JP" sz="3600" dirty="0">
              <a:latin typeface="HG丸ｺﾞｼｯｸM-PRO" pitchFamily="50" charset="-128"/>
              <a:ea typeface="HG丸ｺﾞｼｯｸM-PRO" pitchFamily="50" charset="-128"/>
            </a:endParaRPr>
          </a:p>
        </p:txBody>
      </p:sp>
      <p:sp>
        <p:nvSpPr>
          <p:cNvPr id="4" name="テキスト ボックス 7"/>
          <p:cNvSpPr txBox="1">
            <a:spLocks noChangeArrowheads="1"/>
          </p:cNvSpPr>
          <p:nvPr/>
        </p:nvSpPr>
        <p:spPr bwMode="auto">
          <a:xfrm>
            <a:off x="250825" y="1124744"/>
            <a:ext cx="8425631" cy="1015663"/>
          </a:xfrm>
          <a:prstGeom prst="rect">
            <a:avLst/>
          </a:prstGeom>
          <a:noFill/>
          <a:ln w="9525">
            <a:noFill/>
            <a:miter lim="800000"/>
            <a:headEnd/>
            <a:tailEnd/>
          </a:ln>
        </p:spPr>
        <p:txBody>
          <a:bodyPr wrap="square">
            <a:spAutoFit/>
          </a:bodyPr>
          <a:lstStyle/>
          <a:p>
            <a:r>
              <a:rPr lang="ja-JP" altLang="en-US" sz="2000" dirty="0" smtClean="0">
                <a:latin typeface="HG丸ｺﾞｼｯｸM-PRO" pitchFamily="50" charset="-128"/>
                <a:ea typeface="HG丸ｺﾞｼｯｸM-PRO" pitchFamily="50" charset="-128"/>
              </a:rPr>
              <a:t>本研究は、長野先生をはじめ多くの方に支えられ実現できたものです。</a:t>
            </a:r>
            <a:endParaRPr lang="en-US" altLang="ja-JP" sz="2000" dirty="0" smtClean="0">
              <a:latin typeface="HG丸ｺﾞｼｯｸM-PRO" pitchFamily="50" charset="-128"/>
              <a:ea typeface="HG丸ｺﾞｼｯｸM-PRO" pitchFamily="50" charset="-128"/>
            </a:endParaRPr>
          </a:p>
          <a:p>
            <a:r>
              <a:rPr lang="ja-JP" altLang="en-US" sz="2000" dirty="0" smtClean="0">
                <a:latin typeface="HG丸ｺﾞｼｯｸM-PRO" pitchFamily="50" charset="-128"/>
                <a:ea typeface="HG丸ｺﾞｼｯｸM-PRO" pitchFamily="50" charset="-128"/>
              </a:rPr>
              <a:t>また、</a:t>
            </a:r>
            <a:r>
              <a:rPr lang="en-US" altLang="ja-JP" sz="2000" dirty="0" smtClean="0">
                <a:latin typeface="HG丸ｺﾞｼｯｸM-PRO" pitchFamily="50" charset="-128"/>
                <a:ea typeface="HG丸ｺﾞｼｯｸM-PRO" pitchFamily="50" charset="-128"/>
              </a:rPr>
              <a:t>2</a:t>
            </a:r>
            <a:r>
              <a:rPr lang="ja-JP" altLang="en-US" sz="2000" dirty="0" smtClean="0">
                <a:latin typeface="HG丸ｺﾞｼｯｸM-PRO" pitchFamily="50" charset="-128"/>
                <a:ea typeface="HG丸ｺﾞｼｯｸM-PRO" pitchFamily="50" charset="-128"/>
              </a:rPr>
              <a:t>年生の皆さんの実験協力は大きな助けとなりました。</a:t>
            </a:r>
            <a:endParaRPr lang="en-US" altLang="ja-JP" sz="2000" dirty="0" smtClean="0">
              <a:latin typeface="HG丸ｺﾞｼｯｸM-PRO" pitchFamily="50" charset="-128"/>
              <a:ea typeface="HG丸ｺﾞｼｯｸM-PRO" pitchFamily="50" charset="-128"/>
            </a:endParaRPr>
          </a:p>
          <a:p>
            <a:r>
              <a:rPr lang="ja-JP" altLang="en-US" sz="2000" dirty="0" smtClean="0">
                <a:latin typeface="HG丸ｺﾞｼｯｸM-PRO" pitchFamily="50" charset="-128"/>
                <a:ea typeface="HG丸ｺﾞｼｯｸM-PRO" pitchFamily="50" charset="-128"/>
              </a:rPr>
              <a:t>参加された皆さんのご協力に心から感謝申し上げます。</a:t>
            </a:r>
            <a:endParaRPr lang="en-US" altLang="ja-JP" sz="2000" dirty="0" smtClean="0">
              <a:latin typeface="HG丸ｺﾞｼｯｸM-PRO" pitchFamily="50" charset="-128"/>
              <a:ea typeface="HG丸ｺﾞｼｯｸM-PRO" pitchFamily="50" charset="-128"/>
            </a:endParaRPr>
          </a:p>
        </p:txBody>
      </p:sp>
      <p:sp>
        <p:nvSpPr>
          <p:cNvPr id="5" name="テキスト ボックス 7"/>
          <p:cNvSpPr txBox="1">
            <a:spLocks noChangeArrowheads="1"/>
          </p:cNvSpPr>
          <p:nvPr/>
        </p:nvSpPr>
        <p:spPr bwMode="auto">
          <a:xfrm>
            <a:off x="250825" y="548680"/>
            <a:ext cx="4196523" cy="363736"/>
          </a:xfrm>
          <a:prstGeom prst="rect">
            <a:avLst/>
          </a:prstGeom>
          <a:noFill/>
          <a:ln w="9525">
            <a:noFill/>
            <a:miter lim="800000"/>
            <a:headEnd/>
            <a:tailEnd/>
          </a:ln>
        </p:spPr>
        <p:txBody>
          <a:bodyPr wrap="square">
            <a:spAutoFit/>
          </a:bodyPr>
          <a:lstStyle/>
          <a:p>
            <a:r>
              <a:rPr lang="ja-JP" altLang="en-US" sz="2000" dirty="0">
                <a:latin typeface="HG丸ｺﾞｼｯｸM-PRO" pitchFamily="50" charset="-128"/>
                <a:ea typeface="HG丸ｺﾞｼｯｸM-PRO" pitchFamily="50" charset="-128"/>
              </a:rPr>
              <a:t>最後にこの場をお借りして・・・</a:t>
            </a:r>
            <a:endParaRPr lang="en-US" altLang="ja-JP" sz="2000" dirty="0">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テキスト ボックス 4"/>
          <p:cNvSpPr txBox="1">
            <a:spLocks noChangeArrowheads="1"/>
          </p:cNvSpPr>
          <p:nvPr/>
        </p:nvSpPr>
        <p:spPr bwMode="auto">
          <a:xfrm>
            <a:off x="-5414" y="44624"/>
            <a:ext cx="9212778" cy="461665"/>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私たちが日常のなかで感じるストレスの多くは、</a:t>
            </a:r>
            <a:r>
              <a:rPr lang="ja-JP" altLang="en-US" sz="2400" dirty="0">
                <a:solidFill>
                  <a:srgbClr val="FF0000"/>
                </a:solidFill>
                <a:latin typeface="HG丸ｺﾞｼｯｸM-PRO" pitchFamily="50" charset="-128"/>
                <a:ea typeface="HG丸ｺﾞｼｯｸM-PRO" pitchFamily="50" charset="-128"/>
              </a:rPr>
              <a:t>対人的なもの</a:t>
            </a:r>
            <a:r>
              <a:rPr lang="ja-JP" altLang="en-US" sz="2000" dirty="0">
                <a:latin typeface="HG丸ｺﾞｼｯｸM-PRO" pitchFamily="50" charset="-128"/>
                <a:ea typeface="HG丸ｺﾞｼｯｸM-PRO" pitchFamily="50" charset="-128"/>
              </a:rPr>
              <a:t>ではない</a:t>
            </a:r>
            <a:r>
              <a:rPr lang="ja-JP" altLang="en-US" sz="2000" dirty="0" smtClean="0">
                <a:latin typeface="HG丸ｺﾞｼｯｸM-PRO" pitchFamily="50" charset="-128"/>
                <a:ea typeface="HG丸ｺﾞｼｯｸM-PRO" pitchFamily="50" charset="-128"/>
              </a:rPr>
              <a:t>か！</a:t>
            </a:r>
            <a:endParaRPr lang="en-US" altLang="ja-JP" sz="2000" dirty="0">
              <a:latin typeface="HG丸ｺﾞｼｯｸM-PRO" pitchFamily="50" charset="-128"/>
              <a:ea typeface="HG丸ｺﾞｼｯｸM-PRO" pitchFamily="50" charset="-128"/>
            </a:endParaRPr>
          </a:p>
        </p:txBody>
      </p:sp>
      <p:pic>
        <p:nvPicPr>
          <p:cNvPr id="16" name="Picture 2" descr="i:\Windesktop\img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376" y="4161952"/>
            <a:ext cx="2531364" cy="2658914"/>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グループ化 12"/>
          <p:cNvGrpSpPr/>
          <p:nvPr/>
        </p:nvGrpSpPr>
        <p:grpSpPr>
          <a:xfrm>
            <a:off x="2915816" y="3265636"/>
            <a:ext cx="1581766" cy="968324"/>
            <a:chOff x="2975620" y="3265636"/>
            <a:chExt cx="1800200" cy="968324"/>
          </a:xfrm>
        </p:grpSpPr>
        <p:sp>
          <p:nvSpPr>
            <p:cNvPr id="3" name="雲形吹き出し 2"/>
            <p:cNvSpPr/>
            <p:nvPr/>
          </p:nvSpPr>
          <p:spPr>
            <a:xfrm>
              <a:off x="2975620" y="3265636"/>
              <a:ext cx="1800200" cy="968324"/>
            </a:xfrm>
            <a:prstGeom prst="cloudCallout">
              <a:avLst>
                <a:gd name="adj1" fmla="val -57348"/>
                <a:gd name="adj2" fmla="val 62655"/>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テキスト ボックス 4"/>
            <p:cNvSpPr txBox="1">
              <a:spLocks noChangeArrowheads="1"/>
            </p:cNvSpPr>
            <p:nvPr/>
          </p:nvSpPr>
          <p:spPr bwMode="auto">
            <a:xfrm>
              <a:off x="3104535" y="3441872"/>
              <a:ext cx="1415772" cy="584775"/>
            </a:xfrm>
            <a:prstGeom prst="rect">
              <a:avLst/>
            </a:prstGeom>
            <a:noFill/>
            <a:ln w="9525">
              <a:noFill/>
              <a:miter lim="800000"/>
              <a:headEnd/>
              <a:tailEnd/>
            </a:ln>
          </p:spPr>
          <p:txBody>
            <a:bodyPr wrap="none">
              <a:spAutoFit/>
            </a:bodyPr>
            <a:lstStyle/>
            <a:p>
              <a:r>
                <a:rPr lang="ja-JP" altLang="en-US" sz="1600" dirty="0" smtClean="0">
                  <a:latin typeface="HG丸ｺﾞｼｯｸM-PRO" pitchFamily="50" charset="-128"/>
                  <a:ea typeface="HG丸ｺﾞｼｯｸM-PRO" pitchFamily="50" charset="-128"/>
                </a:rPr>
                <a:t>スピーチ緊張</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するなぁ</a:t>
              </a:r>
              <a:r>
                <a:rPr lang="en-US" altLang="ja-JP" sz="1600" dirty="0" smtClean="0">
                  <a:latin typeface="HG丸ｺﾞｼｯｸM-PRO" pitchFamily="50" charset="-128"/>
                  <a:ea typeface="HG丸ｺﾞｼｯｸM-PRO" pitchFamily="50" charset="-128"/>
                </a:rPr>
                <a:t>…</a:t>
              </a:r>
              <a:endParaRPr lang="ja-JP" altLang="en-US" sz="2400" dirty="0">
                <a:latin typeface="HG丸ｺﾞｼｯｸM-PRO" pitchFamily="50" charset="-128"/>
                <a:ea typeface="HG丸ｺﾞｼｯｸM-PRO" pitchFamily="50" charset="-128"/>
              </a:endParaRPr>
            </a:p>
          </p:txBody>
        </p:sp>
      </p:grpSp>
      <p:grpSp>
        <p:nvGrpSpPr>
          <p:cNvPr id="8" name="グループ化 7"/>
          <p:cNvGrpSpPr/>
          <p:nvPr/>
        </p:nvGrpSpPr>
        <p:grpSpPr>
          <a:xfrm>
            <a:off x="130236" y="3198647"/>
            <a:ext cx="2084463" cy="974414"/>
            <a:chOff x="911796" y="3200104"/>
            <a:chExt cx="2063825" cy="945756"/>
          </a:xfrm>
        </p:grpSpPr>
        <p:sp>
          <p:nvSpPr>
            <p:cNvPr id="20" name="雲形吹き出し 19"/>
            <p:cNvSpPr/>
            <p:nvPr/>
          </p:nvSpPr>
          <p:spPr>
            <a:xfrm>
              <a:off x="911796" y="3200104"/>
              <a:ext cx="2063825" cy="945756"/>
            </a:xfrm>
            <a:prstGeom prst="cloudCallout">
              <a:avLst>
                <a:gd name="adj1" fmla="val 51064"/>
                <a:gd name="adj2" fmla="val 58734"/>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テキスト ボックス 4"/>
            <p:cNvSpPr txBox="1">
              <a:spLocks noChangeArrowheads="1"/>
            </p:cNvSpPr>
            <p:nvPr/>
          </p:nvSpPr>
          <p:spPr bwMode="auto">
            <a:xfrm>
              <a:off x="1073724" y="3397172"/>
              <a:ext cx="1826141" cy="584775"/>
            </a:xfrm>
            <a:prstGeom prst="rect">
              <a:avLst/>
            </a:prstGeom>
            <a:noFill/>
            <a:ln w="9525">
              <a:noFill/>
              <a:miter lim="800000"/>
              <a:headEnd/>
              <a:tailEnd/>
            </a:ln>
          </p:spPr>
          <p:txBody>
            <a:bodyPr wrap="none">
              <a:spAutoFit/>
            </a:bodyPr>
            <a:lstStyle/>
            <a:p>
              <a:r>
                <a:rPr lang="ja-JP" altLang="en-US" sz="1600" dirty="0" smtClean="0">
                  <a:latin typeface="HG丸ｺﾞｼｯｸM-PRO" pitchFamily="50" charset="-128"/>
                  <a:ea typeface="HG丸ｺﾞｼｯｸM-PRO" pitchFamily="50" charset="-128"/>
                </a:rPr>
                <a:t>わかりにくいとか</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思われないかな</a:t>
              </a:r>
              <a:endParaRPr lang="ja-JP" altLang="en-US" sz="2400" dirty="0">
                <a:latin typeface="HG丸ｺﾞｼｯｸM-PRO" pitchFamily="50" charset="-128"/>
                <a:ea typeface="HG丸ｺﾞｼｯｸM-PRO" pitchFamily="50" charset="-128"/>
              </a:endParaRPr>
            </a:p>
          </p:txBody>
        </p:sp>
      </p:grpSp>
      <p:grpSp>
        <p:nvGrpSpPr>
          <p:cNvPr id="11" name="グループ化 10"/>
          <p:cNvGrpSpPr/>
          <p:nvPr/>
        </p:nvGrpSpPr>
        <p:grpSpPr>
          <a:xfrm>
            <a:off x="86265" y="2685773"/>
            <a:ext cx="4896544" cy="400110"/>
            <a:chOff x="618491" y="2740858"/>
            <a:chExt cx="4896544" cy="400110"/>
          </a:xfrm>
        </p:grpSpPr>
        <p:sp>
          <p:nvSpPr>
            <p:cNvPr id="3079" name="テキスト ボックス 4"/>
            <p:cNvSpPr txBox="1">
              <a:spLocks noChangeArrowheads="1"/>
            </p:cNvSpPr>
            <p:nvPr/>
          </p:nvSpPr>
          <p:spPr bwMode="auto">
            <a:xfrm>
              <a:off x="618491" y="2740858"/>
              <a:ext cx="4896544" cy="400110"/>
            </a:xfrm>
            <a:prstGeom prst="rect">
              <a:avLst/>
            </a:prstGeom>
            <a:noFill/>
            <a:ln w="9525">
              <a:noFill/>
              <a:miter lim="800000"/>
              <a:headEnd/>
              <a:tailEnd/>
            </a:ln>
          </p:spPr>
          <p:txBody>
            <a:bodyPr wrap="square">
              <a:spAutoFit/>
            </a:bodyPr>
            <a:lstStyle/>
            <a:p>
              <a:r>
                <a:rPr lang="ja-JP" altLang="en-US" sz="2000" dirty="0" smtClean="0">
                  <a:latin typeface="HG丸ｺﾞｼｯｸM-PRO" pitchFamily="50" charset="-128"/>
                  <a:ea typeface="HG丸ｺﾞｼｯｸM-PRO" pitchFamily="50" charset="-128"/>
                </a:rPr>
                <a:t>こう</a:t>
              </a:r>
              <a:r>
                <a:rPr lang="ja-JP" altLang="en-US" sz="2000" dirty="0">
                  <a:latin typeface="HG丸ｺﾞｼｯｸM-PRO" pitchFamily="50" charset="-128"/>
                  <a:ea typeface="HG丸ｺﾞｼｯｸM-PRO" pitchFamily="50" charset="-128"/>
                </a:rPr>
                <a:t>いう経験、皆さん</a:t>
              </a:r>
              <a:r>
                <a:rPr lang="ja-JP" altLang="en-US" sz="2000" dirty="0" smtClean="0">
                  <a:latin typeface="HG丸ｺﾞｼｯｸM-PRO" pitchFamily="50" charset="-128"/>
                  <a:ea typeface="HG丸ｺﾞｼｯｸM-PRO" pitchFamily="50" charset="-128"/>
                </a:rPr>
                <a:t>もありません</a:t>
              </a:r>
              <a:r>
                <a:rPr lang="ja-JP" altLang="en-US" sz="2000" dirty="0">
                  <a:latin typeface="HG丸ｺﾞｼｯｸM-PRO" pitchFamily="50" charset="-128"/>
                  <a:ea typeface="HG丸ｺﾞｼｯｸM-PRO" pitchFamily="50" charset="-128"/>
                </a:rPr>
                <a:t>か？</a:t>
              </a:r>
            </a:p>
          </p:txBody>
        </p:sp>
        <p:sp>
          <p:nvSpPr>
            <p:cNvPr id="9" name="正方形/長方形 8"/>
            <p:cNvSpPr/>
            <p:nvPr/>
          </p:nvSpPr>
          <p:spPr>
            <a:xfrm>
              <a:off x="621365" y="2753301"/>
              <a:ext cx="4742723" cy="38766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7" name="テキスト ボックス 7"/>
          <p:cNvSpPr txBox="1">
            <a:spLocks noChangeArrowheads="1"/>
          </p:cNvSpPr>
          <p:nvPr/>
        </p:nvSpPr>
        <p:spPr bwMode="auto">
          <a:xfrm>
            <a:off x="4504780" y="4653136"/>
            <a:ext cx="4477426" cy="1200329"/>
          </a:xfrm>
          <a:prstGeom prst="rect">
            <a:avLst/>
          </a:prstGeom>
          <a:noFill/>
          <a:ln w="9525">
            <a:noFill/>
            <a:miter lim="800000"/>
            <a:headEnd/>
            <a:tailEnd/>
          </a:ln>
        </p:spPr>
        <p:txBody>
          <a:bodyPr>
            <a:spAutoFit/>
          </a:bodyPr>
          <a:lstStyle/>
          <a:p>
            <a:r>
              <a:rPr lang="ja-JP" altLang="en-US" sz="2400" dirty="0" smtClean="0">
                <a:latin typeface="HG丸ｺﾞｼｯｸM-PRO" pitchFamily="50" charset="-128"/>
                <a:ea typeface="HG丸ｺﾞｼｯｸM-PRO" pitchFamily="50" charset="-128"/>
              </a:rPr>
              <a:t>心理的側面への影響だけでなく、</a:t>
            </a:r>
            <a:endParaRPr lang="en-US" altLang="ja-JP" sz="2400" dirty="0" smtClean="0">
              <a:latin typeface="HG丸ｺﾞｼｯｸM-PRO" pitchFamily="50" charset="-128"/>
              <a:ea typeface="HG丸ｺﾞｼｯｸM-PRO" pitchFamily="50" charset="-128"/>
            </a:endParaRPr>
          </a:p>
          <a:p>
            <a:r>
              <a:rPr lang="ja-JP" altLang="en-US" sz="2400" dirty="0" smtClean="0">
                <a:solidFill>
                  <a:srgbClr val="FF0000"/>
                </a:solidFill>
                <a:latin typeface="HG丸ｺﾞｼｯｸM-PRO" pitchFamily="50" charset="-128"/>
                <a:ea typeface="HG丸ｺﾞｼｯｸM-PRO" pitchFamily="50" charset="-128"/>
              </a:rPr>
              <a:t>心拍数や血圧があがるといった生理的な反応も生じている！</a:t>
            </a:r>
            <a:endParaRPr lang="en-US" altLang="ja-JP" sz="2400" dirty="0">
              <a:solidFill>
                <a:srgbClr val="FF0000"/>
              </a:solidFill>
              <a:latin typeface="HG丸ｺﾞｼｯｸM-PRO" pitchFamily="50" charset="-128"/>
              <a:ea typeface="HG丸ｺﾞｼｯｸM-PRO" pitchFamily="50" charset="-128"/>
            </a:endParaRPr>
          </a:p>
        </p:txBody>
      </p:sp>
      <p:sp>
        <p:nvSpPr>
          <p:cNvPr id="29" name="右矢印 28"/>
          <p:cNvSpPr/>
          <p:nvPr/>
        </p:nvSpPr>
        <p:spPr>
          <a:xfrm>
            <a:off x="3635896" y="4869085"/>
            <a:ext cx="863600" cy="792163"/>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ja-JP" altLang="en-US" dirty="0"/>
          </a:p>
        </p:txBody>
      </p:sp>
      <p:sp>
        <p:nvSpPr>
          <p:cNvPr id="30" name="テキスト ボックス 4"/>
          <p:cNvSpPr txBox="1">
            <a:spLocks noChangeArrowheads="1"/>
          </p:cNvSpPr>
          <p:nvPr/>
        </p:nvSpPr>
        <p:spPr bwMode="auto">
          <a:xfrm>
            <a:off x="276715" y="692672"/>
            <a:ext cx="8648521" cy="1631216"/>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長野</a:t>
            </a:r>
            <a:r>
              <a:rPr lang="en-US" altLang="ja-JP" sz="2000" dirty="0">
                <a:latin typeface="HG丸ｺﾞｼｯｸM-PRO" pitchFamily="50" charset="-128"/>
                <a:ea typeface="HG丸ｺﾞｼｯｸM-PRO" pitchFamily="50" charset="-128"/>
              </a:rPr>
              <a:t>(2005)</a:t>
            </a:r>
            <a:r>
              <a:rPr lang="ja-JP" altLang="en-US" sz="2000" dirty="0">
                <a:latin typeface="HG丸ｺﾞｼｯｸM-PRO" pitchFamily="50" charset="-128"/>
                <a:ea typeface="HG丸ｺﾞｼｯｸM-PRO" pitchFamily="50" charset="-128"/>
              </a:rPr>
              <a:t>によれば、他者から評価されるという状況では、血圧の上昇</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や心拍数の増大などが確認された。</a:t>
            </a:r>
            <a:endParaRPr lang="en-US" altLang="ja-JP" sz="2000" dirty="0">
              <a:latin typeface="HG丸ｺﾞｼｯｸM-PRO" pitchFamily="50" charset="-128"/>
              <a:ea typeface="HG丸ｺﾞｼｯｸM-PRO" pitchFamily="50" charset="-128"/>
            </a:endParaRPr>
          </a:p>
          <a:p>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人前でのスピーチは、単独で音読課題をするよりも血圧の上昇や心拍数の</a:t>
            </a:r>
          </a:p>
          <a:p>
            <a:r>
              <a:rPr lang="ja-JP" altLang="en-US" sz="2000" dirty="0">
                <a:latin typeface="HG丸ｺﾞｼｯｸM-PRO" pitchFamily="50" charset="-128"/>
                <a:ea typeface="HG丸ｺﾞｼｯｸM-PRO" pitchFamily="50" charset="-128"/>
              </a:rPr>
              <a:t>増大が生じる</a:t>
            </a:r>
            <a:r>
              <a:rPr lang="en-US" altLang="ja-JP" sz="2000" dirty="0">
                <a:latin typeface="HG丸ｺﾞｼｯｸM-PRO" pitchFamily="50" charset="-128"/>
                <a:ea typeface="HG丸ｺﾞｼｯｸM-PRO" pitchFamily="50" charset="-128"/>
              </a:rPr>
              <a:t>(</a:t>
            </a:r>
            <a:r>
              <a:rPr lang="ja-JP" altLang="en-US" sz="2000" dirty="0">
                <a:latin typeface="HG丸ｺﾞｼｯｸM-PRO" pitchFamily="50" charset="-128"/>
                <a:ea typeface="HG丸ｺﾞｼｯｸM-PRO" pitchFamily="50" charset="-128"/>
              </a:rPr>
              <a:t>敦賀・鈴木，</a:t>
            </a:r>
            <a:r>
              <a:rPr lang="en-US" altLang="ja-JP" sz="2000" dirty="0">
                <a:latin typeface="HG丸ｺﾞｼｯｸM-PRO" pitchFamily="50" charset="-128"/>
                <a:ea typeface="HG丸ｺﾞｼｯｸM-PRO" pitchFamily="50" charset="-128"/>
              </a:rPr>
              <a:t>2005)</a:t>
            </a:r>
            <a:r>
              <a:rPr lang="ja-JP" altLang="en-US" sz="2000" dirty="0" err="1" smtClean="0">
                <a:latin typeface="HG丸ｺﾞｼｯｸM-PRO" pitchFamily="50" charset="-128"/>
                <a:ea typeface="HG丸ｺﾞｼｯｸM-PRO" pitchFamily="50" charset="-128"/>
              </a:rPr>
              <a:t>。</a:t>
            </a:r>
            <a:endParaRPr lang="ja-JP"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0-#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27" grpId="0"/>
      <p:bldP spid="29" grpId="0" animBg="1"/>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テキスト ボックス 4"/>
          <p:cNvSpPr txBox="1">
            <a:spLocks noChangeArrowheads="1"/>
          </p:cNvSpPr>
          <p:nvPr/>
        </p:nvSpPr>
        <p:spPr bwMode="auto">
          <a:xfrm>
            <a:off x="354905" y="260350"/>
            <a:ext cx="8537575" cy="830263"/>
          </a:xfrm>
          <a:prstGeom prst="rect">
            <a:avLst/>
          </a:prstGeom>
          <a:noFill/>
          <a:ln w="9525">
            <a:noFill/>
            <a:miter lim="800000"/>
            <a:headEnd/>
            <a:tailEnd/>
          </a:ln>
        </p:spPr>
        <p:txBody>
          <a:bodyPr wrap="none">
            <a:spAutoFit/>
          </a:bodyPr>
          <a:lstStyle/>
          <a:p>
            <a:r>
              <a:rPr lang="ja-JP" altLang="en-US" sz="2400" dirty="0">
                <a:latin typeface="HG丸ｺﾞｼｯｸM-PRO" pitchFamily="50" charset="-128"/>
                <a:ea typeface="HG丸ｺﾞｼｯｸM-PRO" pitchFamily="50" charset="-128"/>
              </a:rPr>
              <a:t>対人関係がストレスになるのはわかったけど、対人関係って</a:t>
            </a:r>
            <a:endParaRPr lang="en-US" altLang="ja-JP" sz="2400" dirty="0">
              <a:latin typeface="HG丸ｺﾞｼｯｸM-PRO" pitchFamily="50" charset="-128"/>
              <a:ea typeface="HG丸ｺﾞｼｯｸM-PRO" pitchFamily="50" charset="-128"/>
            </a:endParaRPr>
          </a:p>
          <a:p>
            <a:r>
              <a:rPr lang="ja-JP" altLang="en-US" sz="2400" dirty="0">
                <a:latin typeface="HG丸ｺﾞｼｯｸM-PRO" pitchFamily="50" charset="-128"/>
                <a:ea typeface="HG丸ｺﾞｼｯｸM-PRO" pitchFamily="50" charset="-128"/>
              </a:rPr>
              <a:t>ネガティブな影響ばかりじゃないよね？</a:t>
            </a:r>
            <a:endParaRPr lang="en-US" altLang="ja-JP" sz="2400" dirty="0">
              <a:latin typeface="HG丸ｺﾞｼｯｸM-PRO" pitchFamily="50" charset="-128"/>
              <a:ea typeface="HG丸ｺﾞｼｯｸM-PRO" pitchFamily="50" charset="-128"/>
            </a:endParaRPr>
          </a:p>
        </p:txBody>
      </p:sp>
      <p:sp>
        <p:nvSpPr>
          <p:cNvPr id="4099" name="テキスト ボックス 9"/>
          <p:cNvSpPr txBox="1">
            <a:spLocks noChangeArrowheads="1"/>
          </p:cNvSpPr>
          <p:nvPr/>
        </p:nvSpPr>
        <p:spPr bwMode="auto">
          <a:xfrm>
            <a:off x="1863823" y="1252538"/>
            <a:ext cx="6340197" cy="400110"/>
          </a:xfrm>
          <a:prstGeom prst="rect">
            <a:avLst/>
          </a:prstGeom>
          <a:noFill/>
          <a:ln w="9525">
            <a:noFill/>
            <a:miter lim="800000"/>
            <a:headEnd/>
            <a:tailEnd/>
          </a:ln>
        </p:spPr>
        <p:txBody>
          <a:bodyPr wrap="none">
            <a:spAutoFit/>
          </a:bodyPr>
          <a:lstStyle/>
          <a:p>
            <a:r>
              <a:rPr lang="ja-JP" altLang="en-US" sz="2000" dirty="0" smtClean="0">
                <a:latin typeface="HG丸ｺﾞｼｯｸM-PRO" pitchFamily="50" charset="-128"/>
                <a:ea typeface="HG丸ｺﾞｼｯｸM-PRO" pitchFamily="50" charset="-128"/>
              </a:rPr>
              <a:t>そういう対人関係のポジティブ</a:t>
            </a:r>
            <a:r>
              <a:rPr lang="ja-JP" altLang="en-US" sz="2000" dirty="0">
                <a:latin typeface="HG丸ｺﾞｼｯｸM-PRO" pitchFamily="50" charset="-128"/>
                <a:ea typeface="HG丸ｺﾞｼｯｸM-PRO" pitchFamily="50" charset="-128"/>
              </a:rPr>
              <a:t>な影響を検討するのが</a:t>
            </a:r>
            <a:endParaRPr lang="en-US" altLang="ja-JP" sz="2000" dirty="0">
              <a:latin typeface="HG丸ｺﾞｼｯｸM-PRO" pitchFamily="50" charset="-128"/>
              <a:ea typeface="HG丸ｺﾞｼｯｸM-PRO" pitchFamily="50" charset="-128"/>
            </a:endParaRPr>
          </a:p>
        </p:txBody>
      </p:sp>
      <p:sp>
        <p:nvSpPr>
          <p:cNvPr id="4100" name="テキスト ボックス 10"/>
          <p:cNvSpPr txBox="1">
            <a:spLocks noChangeArrowheads="1"/>
          </p:cNvSpPr>
          <p:nvPr/>
        </p:nvSpPr>
        <p:spPr bwMode="auto">
          <a:xfrm>
            <a:off x="2058152" y="1547813"/>
            <a:ext cx="5951538" cy="585787"/>
          </a:xfrm>
          <a:prstGeom prst="rect">
            <a:avLst/>
          </a:prstGeom>
          <a:noFill/>
          <a:ln w="9525">
            <a:noFill/>
            <a:miter lim="800000"/>
            <a:headEnd/>
            <a:tailEnd/>
          </a:ln>
        </p:spPr>
        <p:txBody>
          <a:bodyPr wrap="none">
            <a:spAutoFit/>
          </a:bodyPr>
          <a:lstStyle/>
          <a:p>
            <a:r>
              <a:rPr lang="ja-JP" altLang="en-US" sz="3200" dirty="0">
                <a:solidFill>
                  <a:srgbClr val="FF0000"/>
                </a:solidFill>
                <a:latin typeface="HG丸ｺﾞｼｯｸM-PRO" pitchFamily="50" charset="-128"/>
                <a:ea typeface="HG丸ｺﾞｼｯｸM-PRO" pitchFamily="50" charset="-128"/>
              </a:rPr>
              <a:t>ソーシャル・サポートの研究！</a:t>
            </a:r>
            <a:endParaRPr lang="en-US" altLang="ja-JP" sz="3200" dirty="0">
              <a:solidFill>
                <a:srgbClr val="FF0000"/>
              </a:solidFill>
              <a:latin typeface="HG丸ｺﾞｼｯｸM-PRO" pitchFamily="50" charset="-128"/>
              <a:ea typeface="HG丸ｺﾞｼｯｸM-PRO" pitchFamily="50" charset="-128"/>
            </a:endParaRPr>
          </a:p>
        </p:txBody>
      </p:sp>
      <p:sp>
        <p:nvSpPr>
          <p:cNvPr id="4101" name="テキスト ボックス 6"/>
          <p:cNvSpPr txBox="1">
            <a:spLocks noChangeArrowheads="1"/>
          </p:cNvSpPr>
          <p:nvPr/>
        </p:nvSpPr>
        <p:spPr bwMode="auto">
          <a:xfrm>
            <a:off x="228600" y="2328863"/>
            <a:ext cx="3455988" cy="400050"/>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長野・児玉</a:t>
            </a:r>
            <a:r>
              <a:rPr lang="en-US" altLang="ja-JP" sz="2000" dirty="0">
                <a:latin typeface="HG丸ｺﾞｼｯｸM-PRO" pitchFamily="50" charset="-128"/>
                <a:ea typeface="HG丸ｺﾞｼｯｸM-PRO" pitchFamily="50" charset="-128"/>
              </a:rPr>
              <a:t>(2005)</a:t>
            </a:r>
            <a:r>
              <a:rPr lang="ja-JP" altLang="en-US" sz="2000" dirty="0">
                <a:latin typeface="HG丸ｺﾞｼｯｸM-PRO" pitchFamily="50" charset="-128"/>
                <a:ea typeface="HG丸ｺﾞｼｯｸM-PRO" pitchFamily="50" charset="-128"/>
              </a:rPr>
              <a:t>は・・・</a:t>
            </a:r>
            <a:endParaRPr lang="en-US" altLang="ja-JP" sz="2000" dirty="0">
              <a:latin typeface="HG丸ｺﾞｼｯｸM-PRO" pitchFamily="50" charset="-128"/>
              <a:ea typeface="HG丸ｺﾞｼｯｸM-PRO" pitchFamily="50" charset="-128"/>
            </a:endParaRPr>
          </a:p>
        </p:txBody>
      </p:sp>
      <p:sp>
        <p:nvSpPr>
          <p:cNvPr id="4102" name="テキスト ボックス 7"/>
          <p:cNvSpPr txBox="1">
            <a:spLocks noChangeArrowheads="1"/>
          </p:cNvSpPr>
          <p:nvPr/>
        </p:nvSpPr>
        <p:spPr bwMode="auto">
          <a:xfrm>
            <a:off x="377825" y="2720975"/>
            <a:ext cx="8392041" cy="707886"/>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友人が何もしないでそばにいるだけで</a:t>
            </a:r>
            <a:r>
              <a:rPr lang="ja-JP" altLang="en-US" sz="2000" dirty="0" smtClean="0">
                <a:latin typeface="HG丸ｺﾞｼｯｸM-PRO" pitchFamily="50" charset="-128"/>
                <a:ea typeface="HG丸ｺﾞｼｯｸM-PRO" pitchFamily="50" charset="-128"/>
              </a:rPr>
              <a:t>、暗算課題中</a:t>
            </a:r>
            <a:r>
              <a:rPr lang="ja-JP" altLang="en-US" sz="2000" dirty="0">
                <a:latin typeface="HG丸ｺﾞｼｯｸM-PRO" pitchFamily="50" charset="-128"/>
                <a:ea typeface="HG丸ｺﾞｼｯｸM-PRO" pitchFamily="50" charset="-128"/>
              </a:rPr>
              <a:t>の血圧上昇を抑える</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可能性を示した。</a:t>
            </a:r>
            <a:endParaRPr lang="en-US" altLang="ja-JP" sz="2000" dirty="0">
              <a:latin typeface="HG丸ｺﾞｼｯｸM-PRO" pitchFamily="50" charset="-128"/>
              <a:ea typeface="HG丸ｺﾞｼｯｸM-PRO" pitchFamily="50" charset="-128"/>
            </a:endParaRPr>
          </a:p>
        </p:txBody>
      </p:sp>
      <p:sp>
        <p:nvSpPr>
          <p:cNvPr id="4103" name="テキスト ボックス 6"/>
          <p:cNvSpPr txBox="1">
            <a:spLocks noChangeArrowheads="1"/>
          </p:cNvSpPr>
          <p:nvPr/>
        </p:nvSpPr>
        <p:spPr bwMode="auto">
          <a:xfrm>
            <a:off x="228600" y="3586163"/>
            <a:ext cx="4010025" cy="400050"/>
          </a:xfrm>
          <a:prstGeom prst="rect">
            <a:avLst/>
          </a:prstGeom>
          <a:noFill/>
          <a:ln w="9525">
            <a:noFill/>
            <a:miter lim="800000"/>
            <a:headEnd/>
            <a:tailEnd/>
          </a:ln>
        </p:spPr>
        <p:txBody>
          <a:bodyPr wrap="none">
            <a:spAutoFit/>
          </a:bodyPr>
          <a:lstStyle/>
          <a:p>
            <a:r>
              <a:rPr lang="en-US" altLang="ja-JP" sz="2000" dirty="0" err="1">
                <a:latin typeface="HG丸ｺﾞｼｯｸM-PRO" pitchFamily="50" charset="-128"/>
                <a:ea typeface="HG丸ｺﾞｼｯｸM-PRO" pitchFamily="50" charset="-128"/>
              </a:rPr>
              <a:t>Christenfeld</a:t>
            </a:r>
            <a:r>
              <a:rPr lang="ja-JP" altLang="en-US" sz="2000" dirty="0">
                <a:latin typeface="HG丸ｺﾞｼｯｸM-PRO" pitchFamily="50" charset="-128"/>
                <a:ea typeface="HG丸ｺﾞｼｯｸM-PRO" pitchFamily="50" charset="-128"/>
              </a:rPr>
              <a:t>ら</a:t>
            </a:r>
            <a:r>
              <a:rPr lang="en-US" altLang="ja-JP" sz="2000" dirty="0">
                <a:latin typeface="HG丸ｺﾞｼｯｸM-PRO" pitchFamily="50" charset="-128"/>
                <a:ea typeface="HG丸ｺﾞｼｯｸM-PRO" pitchFamily="50" charset="-128"/>
              </a:rPr>
              <a:t>(1997)</a:t>
            </a:r>
            <a:r>
              <a:rPr lang="ja-JP" altLang="en-US" sz="2000" dirty="0" err="1">
                <a:latin typeface="HG丸ｺﾞｼｯｸM-PRO" pitchFamily="50" charset="-128"/>
                <a:ea typeface="HG丸ｺﾞｼｯｸM-PRO" pitchFamily="50" charset="-128"/>
              </a:rPr>
              <a:t>は・・</a:t>
            </a:r>
            <a:r>
              <a:rPr lang="ja-JP" altLang="en-US" sz="2000" dirty="0">
                <a:latin typeface="HG丸ｺﾞｼｯｸM-PRO" pitchFamily="50" charset="-128"/>
                <a:ea typeface="HG丸ｺﾞｼｯｸM-PRO" pitchFamily="50" charset="-128"/>
              </a:rPr>
              <a:t>・</a:t>
            </a:r>
            <a:endParaRPr lang="en-US" altLang="ja-JP" sz="2000" dirty="0">
              <a:latin typeface="HG丸ｺﾞｼｯｸM-PRO" pitchFamily="50" charset="-128"/>
              <a:ea typeface="HG丸ｺﾞｼｯｸM-PRO" pitchFamily="50" charset="-128"/>
            </a:endParaRPr>
          </a:p>
        </p:txBody>
      </p:sp>
      <p:sp>
        <p:nvSpPr>
          <p:cNvPr id="4104" name="テキスト ボックス 7"/>
          <p:cNvSpPr txBox="1">
            <a:spLocks noChangeArrowheads="1"/>
          </p:cNvSpPr>
          <p:nvPr/>
        </p:nvSpPr>
        <p:spPr bwMode="auto">
          <a:xfrm>
            <a:off x="377825" y="3925888"/>
            <a:ext cx="8443913" cy="1016000"/>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参加者がスピーチ課題を行っているときに、スピーチの内容を褒めたり</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笑顔で聞いているといったポジティブな態度の聞き手がいると、</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心拍・血圧の上昇が軽減された。</a:t>
            </a:r>
            <a:endParaRPr lang="en-US" altLang="ja-JP" sz="2000" dirty="0">
              <a:latin typeface="HG丸ｺﾞｼｯｸM-PRO" pitchFamily="50" charset="-128"/>
              <a:ea typeface="HG丸ｺﾞｼｯｸM-PRO" pitchFamily="50" charset="-128"/>
            </a:endParaRPr>
          </a:p>
        </p:txBody>
      </p:sp>
      <p:sp>
        <p:nvSpPr>
          <p:cNvPr id="4105" name="テキスト ボックス 10"/>
          <p:cNvSpPr txBox="1">
            <a:spLocks noChangeArrowheads="1"/>
          </p:cNvSpPr>
          <p:nvPr/>
        </p:nvSpPr>
        <p:spPr bwMode="auto">
          <a:xfrm>
            <a:off x="3187700" y="6021388"/>
            <a:ext cx="185738" cy="584200"/>
          </a:xfrm>
          <a:prstGeom prst="rect">
            <a:avLst/>
          </a:prstGeom>
          <a:noFill/>
          <a:ln w="9525">
            <a:noFill/>
            <a:miter lim="800000"/>
            <a:headEnd/>
            <a:tailEnd/>
          </a:ln>
        </p:spPr>
        <p:txBody>
          <a:bodyPr wrap="none">
            <a:spAutoFit/>
          </a:bodyPr>
          <a:lstStyle/>
          <a:p>
            <a:endParaRPr lang="en-US" altLang="ja-JP" sz="3200">
              <a:solidFill>
                <a:srgbClr val="FF0000"/>
              </a:solidFill>
              <a:latin typeface="HG丸ｺﾞｼｯｸM-PRO" pitchFamily="50" charset="-128"/>
              <a:ea typeface="HG丸ｺﾞｼｯｸM-PRO" pitchFamily="50" charset="-128"/>
            </a:endParaRPr>
          </a:p>
        </p:txBody>
      </p:sp>
      <p:sp>
        <p:nvSpPr>
          <p:cNvPr id="11" name="右矢印 10"/>
          <p:cNvSpPr/>
          <p:nvPr/>
        </p:nvSpPr>
        <p:spPr>
          <a:xfrm rot="5400000">
            <a:off x="3815557" y="5049043"/>
            <a:ext cx="863600" cy="792163"/>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ja-JP" altLang="en-US" dirty="0"/>
          </a:p>
        </p:txBody>
      </p:sp>
      <p:sp>
        <p:nvSpPr>
          <p:cNvPr id="4107" name="テキスト ボックス 10"/>
          <p:cNvSpPr txBox="1">
            <a:spLocks noChangeArrowheads="1"/>
          </p:cNvSpPr>
          <p:nvPr/>
        </p:nvSpPr>
        <p:spPr bwMode="auto">
          <a:xfrm>
            <a:off x="1644650" y="5940425"/>
            <a:ext cx="5540375" cy="584200"/>
          </a:xfrm>
          <a:prstGeom prst="rect">
            <a:avLst/>
          </a:prstGeom>
          <a:noFill/>
          <a:ln w="9525">
            <a:noFill/>
            <a:miter lim="800000"/>
            <a:headEnd/>
            <a:tailEnd/>
          </a:ln>
        </p:spPr>
        <p:txBody>
          <a:bodyPr wrap="none">
            <a:spAutoFit/>
          </a:bodyPr>
          <a:lstStyle/>
          <a:p>
            <a:r>
              <a:rPr lang="ja-JP" altLang="en-US" sz="3200" dirty="0">
                <a:solidFill>
                  <a:srgbClr val="FF0000"/>
                </a:solidFill>
                <a:latin typeface="HG丸ｺﾞｼｯｸM-PRO" pitchFamily="50" charset="-128"/>
                <a:ea typeface="HG丸ｺﾞｼｯｸM-PRO" pitchFamily="50" charset="-128"/>
              </a:rPr>
              <a:t>ストレス緩和効果があった！</a:t>
            </a:r>
            <a:endParaRPr lang="en-US" altLang="ja-JP" sz="3200" dirty="0">
              <a:solidFill>
                <a:srgbClr val="FF0000"/>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fade">
                                      <p:cBhvr>
                                        <p:cTn id="12" dur="500"/>
                                        <p:tgtEl>
                                          <p:spTgt spid="409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100"/>
                                        </p:tgtEl>
                                        <p:attrNameLst>
                                          <p:attrName>style.visibility</p:attrName>
                                        </p:attrNameLst>
                                      </p:cBhvr>
                                      <p:to>
                                        <p:strVal val="visible"/>
                                      </p:to>
                                    </p:set>
                                    <p:animEffect transition="in" filter="fade">
                                      <p:cBhvr>
                                        <p:cTn id="17" dur="500"/>
                                        <p:tgtEl>
                                          <p:spTgt spid="410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101"/>
                                        </p:tgtEl>
                                        <p:attrNameLst>
                                          <p:attrName>style.visibility</p:attrName>
                                        </p:attrNameLst>
                                      </p:cBhvr>
                                      <p:to>
                                        <p:strVal val="visible"/>
                                      </p:to>
                                    </p:set>
                                    <p:animEffect transition="in" filter="fade">
                                      <p:cBhvr>
                                        <p:cTn id="22" dur="500"/>
                                        <p:tgtEl>
                                          <p:spTgt spid="410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102"/>
                                        </p:tgtEl>
                                        <p:attrNameLst>
                                          <p:attrName>style.visibility</p:attrName>
                                        </p:attrNameLst>
                                      </p:cBhvr>
                                      <p:to>
                                        <p:strVal val="visible"/>
                                      </p:to>
                                    </p:set>
                                    <p:animEffect transition="in" filter="fade">
                                      <p:cBhvr>
                                        <p:cTn id="27" dur="500"/>
                                        <p:tgtEl>
                                          <p:spTgt spid="410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103"/>
                                        </p:tgtEl>
                                        <p:attrNameLst>
                                          <p:attrName>style.visibility</p:attrName>
                                        </p:attrNameLst>
                                      </p:cBhvr>
                                      <p:to>
                                        <p:strVal val="visible"/>
                                      </p:to>
                                    </p:set>
                                    <p:animEffect transition="in" filter="fade">
                                      <p:cBhvr>
                                        <p:cTn id="32" dur="500"/>
                                        <p:tgtEl>
                                          <p:spTgt spid="410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104"/>
                                        </p:tgtEl>
                                        <p:attrNameLst>
                                          <p:attrName>style.visibility</p:attrName>
                                        </p:attrNameLst>
                                      </p:cBhvr>
                                      <p:to>
                                        <p:strVal val="visible"/>
                                      </p:to>
                                    </p:set>
                                    <p:animEffect transition="in" filter="fade">
                                      <p:cBhvr>
                                        <p:cTn id="37" dur="500"/>
                                        <p:tgtEl>
                                          <p:spTgt spid="410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p:bldP spid="4100" grpId="0"/>
      <p:bldP spid="4101" grpId="0"/>
      <p:bldP spid="4102" grpId="0"/>
      <p:bldP spid="4103" grpId="0"/>
      <p:bldP spid="4104" grpId="0"/>
      <p:bldP spid="11" grpId="0" animBg="1"/>
      <p:bldP spid="410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i:\Windesktop\20091023171634b5bs.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266982"/>
            <a:ext cx="3384376" cy="253828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722014"/>
            <a:ext cx="1903143" cy="1903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4"/>
          <p:cNvSpPr txBox="1">
            <a:spLocks noChangeArrowheads="1"/>
          </p:cNvSpPr>
          <p:nvPr/>
        </p:nvSpPr>
        <p:spPr bwMode="auto">
          <a:xfrm>
            <a:off x="683568" y="116632"/>
            <a:ext cx="7879080" cy="461665"/>
          </a:xfrm>
          <a:prstGeom prst="rect">
            <a:avLst/>
          </a:prstGeom>
          <a:noFill/>
          <a:ln w="9525">
            <a:noFill/>
            <a:miter lim="800000"/>
            <a:headEnd/>
            <a:tailEnd/>
          </a:ln>
        </p:spPr>
        <p:txBody>
          <a:bodyPr wrap="none">
            <a:spAutoFit/>
          </a:bodyPr>
          <a:lstStyle/>
          <a:p>
            <a:r>
              <a:rPr lang="ja-JP" altLang="en-US" sz="2400" dirty="0" smtClean="0">
                <a:solidFill>
                  <a:srgbClr val="FF0000"/>
                </a:solidFill>
                <a:latin typeface="HG丸ｺﾞｼｯｸM-PRO" pitchFamily="50" charset="-128"/>
                <a:ea typeface="HG丸ｺﾞｼｯｸM-PRO" pitchFamily="50" charset="-128"/>
              </a:rPr>
              <a:t>ソーシャル・サポートの研究で新たに検討したいこと！</a:t>
            </a:r>
            <a:endParaRPr lang="en-US" altLang="ja-JP" sz="2400" dirty="0">
              <a:solidFill>
                <a:srgbClr val="FF0000"/>
              </a:solidFill>
              <a:latin typeface="HG丸ｺﾞｼｯｸM-PRO" pitchFamily="50" charset="-128"/>
              <a:ea typeface="HG丸ｺﾞｼｯｸM-PRO" pitchFamily="50" charset="-128"/>
            </a:endParaRPr>
          </a:p>
        </p:txBody>
      </p:sp>
      <p:sp>
        <p:nvSpPr>
          <p:cNvPr id="5" name="テキスト ボックス 4"/>
          <p:cNvSpPr txBox="1">
            <a:spLocks noChangeArrowheads="1"/>
          </p:cNvSpPr>
          <p:nvPr/>
        </p:nvSpPr>
        <p:spPr bwMode="auto">
          <a:xfrm>
            <a:off x="217612" y="1124744"/>
            <a:ext cx="6596678" cy="400110"/>
          </a:xfrm>
          <a:prstGeom prst="rect">
            <a:avLst/>
          </a:prstGeom>
          <a:noFill/>
          <a:ln w="9525">
            <a:noFill/>
            <a:miter lim="800000"/>
            <a:headEnd/>
            <a:tailEnd/>
          </a:ln>
        </p:spPr>
        <p:txBody>
          <a:bodyPr wrap="none">
            <a:spAutoFit/>
          </a:bodyPr>
          <a:lstStyle/>
          <a:p>
            <a:r>
              <a:rPr lang="ja-JP" altLang="en-US" sz="2000" dirty="0" smtClean="0">
                <a:latin typeface="HG丸ｺﾞｼｯｸM-PRO" pitchFamily="50" charset="-128"/>
                <a:ea typeface="HG丸ｺﾞｼｯｸM-PRO" pitchFamily="50" charset="-128"/>
              </a:rPr>
              <a:t>①ただ側にいるだけでは、サポート効果が弱いのでは？</a:t>
            </a:r>
            <a:endParaRPr lang="en-US" altLang="ja-JP" sz="2000" dirty="0" smtClean="0">
              <a:latin typeface="HG丸ｺﾞｼｯｸM-PRO" pitchFamily="50" charset="-128"/>
              <a:ea typeface="HG丸ｺﾞｼｯｸM-PRO" pitchFamily="50" charset="-128"/>
            </a:endParaRPr>
          </a:p>
        </p:txBody>
      </p:sp>
      <p:sp>
        <p:nvSpPr>
          <p:cNvPr id="6" name="テキスト ボックス 4"/>
          <p:cNvSpPr txBox="1">
            <a:spLocks noChangeArrowheads="1"/>
          </p:cNvSpPr>
          <p:nvPr/>
        </p:nvSpPr>
        <p:spPr bwMode="auto">
          <a:xfrm>
            <a:off x="683568" y="4047455"/>
            <a:ext cx="184731" cy="461665"/>
          </a:xfrm>
          <a:prstGeom prst="rect">
            <a:avLst/>
          </a:prstGeom>
          <a:noFill/>
          <a:ln w="9525">
            <a:noFill/>
            <a:miter lim="800000"/>
            <a:headEnd/>
            <a:tailEnd/>
          </a:ln>
        </p:spPr>
        <p:txBody>
          <a:bodyPr wrap="none">
            <a:spAutoFit/>
          </a:bodyPr>
          <a:lstStyle/>
          <a:p>
            <a:endParaRPr lang="en-US" altLang="ja-JP" sz="2400" dirty="0">
              <a:solidFill>
                <a:srgbClr val="FF0000"/>
              </a:solidFill>
              <a:latin typeface="HG丸ｺﾞｼｯｸM-PRO" pitchFamily="50" charset="-128"/>
              <a:ea typeface="HG丸ｺﾞｼｯｸM-PRO" pitchFamily="50" charset="-128"/>
            </a:endParaRPr>
          </a:p>
        </p:txBody>
      </p:sp>
      <p:sp>
        <p:nvSpPr>
          <p:cNvPr id="7" name="テキスト ボックス 4"/>
          <p:cNvSpPr txBox="1">
            <a:spLocks noChangeArrowheads="1"/>
          </p:cNvSpPr>
          <p:nvPr/>
        </p:nvSpPr>
        <p:spPr bwMode="auto">
          <a:xfrm>
            <a:off x="417684" y="5397023"/>
            <a:ext cx="8494633" cy="1200329"/>
          </a:xfrm>
          <a:prstGeom prst="rect">
            <a:avLst/>
          </a:prstGeom>
          <a:noFill/>
          <a:ln w="9525">
            <a:noFill/>
            <a:miter lim="800000"/>
            <a:headEnd/>
            <a:tailEnd/>
          </a:ln>
        </p:spPr>
        <p:txBody>
          <a:bodyPr wrap="none">
            <a:spAutoFit/>
          </a:bodyPr>
          <a:lstStyle/>
          <a:p>
            <a:r>
              <a:rPr lang="ja-JP" altLang="en-US" sz="2400" dirty="0">
                <a:solidFill>
                  <a:srgbClr val="FF0000"/>
                </a:solidFill>
                <a:latin typeface="HG丸ｺﾞｼｯｸM-PRO" pitchFamily="50" charset="-128"/>
                <a:ea typeface="HG丸ｺﾞｼｯｸM-PRO" pitchFamily="50" charset="-128"/>
              </a:rPr>
              <a:t>参加者同士が会話のやりとりをすることや</a:t>
            </a:r>
            <a:r>
              <a:rPr lang="ja-JP" altLang="en-US" sz="2400" dirty="0" smtClean="0">
                <a:solidFill>
                  <a:srgbClr val="FF0000"/>
                </a:solidFill>
                <a:latin typeface="HG丸ｺﾞｼｯｸM-PRO" pitchFamily="50" charset="-128"/>
                <a:ea typeface="HG丸ｺﾞｼｯｸM-PRO" pitchFamily="50" charset="-128"/>
              </a:rPr>
              <a:t>、両者</a:t>
            </a:r>
            <a:r>
              <a:rPr lang="ja-JP" altLang="en-US" sz="2400" dirty="0">
                <a:solidFill>
                  <a:srgbClr val="FF0000"/>
                </a:solidFill>
                <a:latin typeface="HG丸ｺﾞｼｯｸM-PRO" pitchFamily="50" charset="-128"/>
                <a:ea typeface="HG丸ｺﾞｼｯｸM-PRO" pitchFamily="50" charset="-128"/>
              </a:rPr>
              <a:t>とも課題</a:t>
            </a:r>
            <a:r>
              <a:rPr lang="ja-JP" altLang="en-US" sz="2400" dirty="0" smtClean="0">
                <a:solidFill>
                  <a:srgbClr val="FF0000"/>
                </a:solidFill>
                <a:latin typeface="HG丸ｺﾞｼｯｸM-PRO" pitchFamily="50" charset="-128"/>
                <a:ea typeface="HG丸ｺﾞｼｯｸM-PRO" pitchFamily="50" charset="-128"/>
              </a:rPr>
              <a:t>を</a:t>
            </a:r>
            <a:endParaRPr lang="en-US" altLang="ja-JP" sz="2400" dirty="0" smtClean="0">
              <a:solidFill>
                <a:srgbClr val="FF0000"/>
              </a:solidFill>
              <a:latin typeface="HG丸ｺﾞｼｯｸM-PRO" pitchFamily="50" charset="-128"/>
              <a:ea typeface="HG丸ｺﾞｼｯｸM-PRO" pitchFamily="50" charset="-128"/>
            </a:endParaRPr>
          </a:p>
          <a:p>
            <a:r>
              <a:rPr lang="ja-JP" altLang="en-US" sz="2400" dirty="0" smtClean="0">
                <a:solidFill>
                  <a:srgbClr val="FF0000"/>
                </a:solidFill>
                <a:latin typeface="HG丸ｺﾞｼｯｸM-PRO" pitchFamily="50" charset="-128"/>
                <a:ea typeface="HG丸ｺﾞｼｯｸM-PRO" pitchFamily="50" charset="-128"/>
              </a:rPr>
              <a:t>行う</a:t>
            </a:r>
            <a:r>
              <a:rPr lang="ja-JP" altLang="en-US" sz="2400" dirty="0">
                <a:solidFill>
                  <a:srgbClr val="FF0000"/>
                </a:solidFill>
                <a:latin typeface="HG丸ｺﾞｼｯｸM-PRO" pitchFamily="50" charset="-128"/>
                <a:ea typeface="HG丸ｺﾞｼｯｸM-PRO" pitchFamily="50" charset="-128"/>
              </a:rPr>
              <a:t>という手続きを</a:t>
            </a:r>
            <a:r>
              <a:rPr lang="ja-JP" altLang="en-US" sz="2400" dirty="0" smtClean="0">
                <a:solidFill>
                  <a:srgbClr val="FF0000"/>
                </a:solidFill>
                <a:latin typeface="HG丸ｺﾞｼｯｸM-PRO" pitchFamily="50" charset="-128"/>
                <a:ea typeface="HG丸ｺﾞｼｯｸM-PRO" pitchFamily="50" charset="-128"/>
              </a:rPr>
              <a:t>行った研究</a:t>
            </a:r>
            <a:r>
              <a:rPr lang="ja-JP" altLang="en-US" sz="2400" dirty="0">
                <a:solidFill>
                  <a:srgbClr val="FF0000"/>
                </a:solidFill>
                <a:latin typeface="HG丸ｺﾞｼｯｸM-PRO" pitchFamily="50" charset="-128"/>
                <a:ea typeface="HG丸ｺﾞｼｯｸM-PRO" pitchFamily="50" charset="-128"/>
              </a:rPr>
              <a:t>は今までなかったので、</a:t>
            </a:r>
            <a:r>
              <a:rPr lang="ja-JP" altLang="en-US" sz="2400" dirty="0" smtClean="0">
                <a:solidFill>
                  <a:srgbClr val="FF0000"/>
                </a:solidFill>
                <a:latin typeface="HG丸ｺﾞｼｯｸM-PRO" pitchFamily="50" charset="-128"/>
                <a:ea typeface="HG丸ｺﾞｼｯｸM-PRO" pitchFamily="50" charset="-128"/>
              </a:rPr>
              <a:t>検討</a:t>
            </a:r>
            <a:endParaRPr lang="en-US" altLang="ja-JP" sz="2400" dirty="0" smtClean="0">
              <a:solidFill>
                <a:srgbClr val="FF0000"/>
              </a:solidFill>
              <a:latin typeface="HG丸ｺﾞｼｯｸM-PRO" pitchFamily="50" charset="-128"/>
              <a:ea typeface="HG丸ｺﾞｼｯｸM-PRO" pitchFamily="50" charset="-128"/>
            </a:endParaRPr>
          </a:p>
          <a:p>
            <a:r>
              <a:rPr lang="ja-JP" altLang="en-US" sz="2400" dirty="0" smtClean="0">
                <a:solidFill>
                  <a:srgbClr val="FF0000"/>
                </a:solidFill>
                <a:latin typeface="HG丸ｺﾞｼｯｸM-PRO" pitchFamily="50" charset="-128"/>
                <a:ea typeface="HG丸ｺﾞｼｯｸM-PRO" pitchFamily="50" charset="-128"/>
              </a:rPr>
              <a:t>の</a:t>
            </a:r>
            <a:r>
              <a:rPr lang="ja-JP" altLang="en-US" sz="2400" dirty="0">
                <a:solidFill>
                  <a:srgbClr val="FF0000"/>
                </a:solidFill>
                <a:latin typeface="HG丸ｺﾞｼｯｸM-PRO" pitchFamily="50" charset="-128"/>
                <a:ea typeface="HG丸ｺﾞｼｯｸM-PRO" pitchFamily="50" charset="-128"/>
              </a:rPr>
              <a:t>余地あり</a:t>
            </a:r>
            <a:r>
              <a:rPr lang="ja-JP" altLang="en-US" sz="2400" dirty="0" smtClean="0">
                <a:solidFill>
                  <a:srgbClr val="FF0000"/>
                </a:solidFill>
                <a:latin typeface="HG丸ｺﾞｼｯｸM-PRO" pitchFamily="50" charset="-128"/>
                <a:ea typeface="HG丸ｺﾞｼｯｸM-PRO" pitchFamily="50" charset="-128"/>
              </a:rPr>
              <a:t>！</a:t>
            </a:r>
            <a:endParaRPr lang="en-US" altLang="ja-JP" sz="2400" dirty="0">
              <a:solidFill>
                <a:srgbClr val="FF0000"/>
              </a:solidFill>
              <a:latin typeface="HG丸ｺﾞｼｯｸM-PRO" pitchFamily="50" charset="-128"/>
              <a:ea typeface="HG丸ｺﾞｼｯｸM-PRO" pitchFamily="50" charset="-128"/>
            </a:endParaRPr>
          </a:p>
        </p:txBody>
      </p:sp>
      <p:sp>
        <p:nvSpPr>
          <p:cNvPr id="8" name="右矢印 7"/>
          <p:cNvSpPr/>
          <p:nvPr/>
        </p:nvSpPr>
        <p:spPr>
          <a:xfrm rot="5400000">
            <a:off x="3707581" y="4076752"/>
            <a:ext cx="1224136" cy="936748"/>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ja-JP" altLang="en-US" dirty="0"/>
          </a:p>
        </p:txBody>
      </p:sp>
      <p:sp>
        <p:nvSpPr>
          <p:cNvPr id="9" name="テキスト ボックス 8"/>
          <p:cNvSpPr txBox="1">
            <a:spLocks noChangeArrowheads="1"/>
          </p:cNvSpPr>
          <p:nvPr/>
        </p:nvSpPr>
        <p:spPr bwMode="auto">
          <a:xfrm>
            <a:off x="217612" y="2269321"/>
            <a:ext cx="7366119" cy="1015663"/>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②スピーチなどで自分の意見に肯定的であるのは</a:t>
            </a:r>
            <a:r>
              <a:rPr lang="ja-JP" altLang="en-US" sz="2000" dirty="0" smtClean="0">
                <a:latin typeface="HG丸ｺﾞｼｯｸM-PRO" pitchFamily="50" charset="-128"/>
                <a:ea typeface="HG丸ｺﾞｼｯｸM-PRO" pitchFamily="50" charset="-128"/>
              </a:rPr>
              <a:t>うれしい</a:t>
            </a:r>
            <a:endParaRPr lang="en-US" altLang="ja-JP" sz="2000" dirty="0" smtClean="0">
              <a:latin typeface="HG丸ｺﾞｼｯｸM-PRO" pitchFamily="50" charset="-128"/>
              <a:ea typeface="HG丸ｺﾞｼｯｸM-PRO" pitchFamily="50" charset="-128"/>
            </a:endParaRPr>
          </a:p>
          <a:p>
            <a:r>
              <a:rPr lang="ja-JP" altLang="en-US" sz="2000" dirty="0" smtClean="0">
                <a:latin typeface="HG丸ｺﾞｼｯｸM-PRO" pitchFamily="50" charset="-128"/>
                <a:ea typeface="HG丸ｺﾞｼｯｸM-PRO" pitchFamily="50" charset="-128"/>
              </a:rPr>
              <a:t>が</a:t>
            </a:r>
            <a:r>
              <a:rPr lang="ja-JP" altLang="en-US" sz="2000" dirty="0">
                <a:latin typeface="HG丸ｺﾞｼｯｸM-PRO" pitchFamily="50" charset="-128"/>
                <a:ea typeface="HG丸ｺﾞｼｯｸM-PRO" pitchFamily="50" charset="-128"/>
              </a:rPr>
              <a:t>、スピーチ</a:t>
            </a:r>
            <a:r>
              <a:rPr lang="ja-JP" altLang="en-US" sz="2000" dirty="0" smtClean="0">
                <a:latin typeface="HG丸ｺﾞｼｯｸM-PRO" pitchFamily="50" charset="-128"/>
                <a:ea typeface="HG丸ｺﾞｼｯｸM-PRO" pitchFamily="50" charset="-128"/>
              </a:rPr>
              <a:t>を聞いて</a:t>
            </a:r>
            <a:r>
              <a:rPr lang="ja-JP" altLang="en-US" sz="2000" dirty="0">
                <a:latin typeface="HG丸ｺﾞｼｯｸM-PRO" pitchFamily="50" charset="-128"/>
                <a:ea typeface="HG丸ｺﾞｼｯｸM-PRO" pitchFamily="50" charset="-128"/>
              </a:rPr>
              <a:t>くれるだけって日常生活にあてはまる</a:t>
            </a:r>
            <a:r>
              <a:rPr lang="ja-JP" altLang="en-US" sz="2000" dirty="0" smtClean="0">
                <a:latin typeface="HG丸ｺﾞｼｯｸM-PRO" pitchFamily="50" charset="-128"/>
                <a:ea typeface="HG丸ｺﾞｼｯｸM-PRO" pitchFamily="50" charset="-128"/>
              </a:rPr>
              <a:t>？</a:t>
            </a:r>
            <a:endParaRPr lang="en-US" altLang="ja-JP" sz="2000" dirty="0" smtClean="0">
              <a:latin typeface="HG丸ｺﾞｼｯｸM-PRO" pitchFamily="50" charset="-128"/>
              <a:ea typeface="HG丸ｺﾞｼｯｸM-PRO" pitchFamily="50" charset="-128"/>
            </a:endParaRPr>
          </a:p>
          <a:p>
            <a:r>
              <a:rPr lang="ja-JP" altLang="en-US" sz="2000" dirty="0" smtClean="0">
                <a:latin typeface="HG丸ｺﾞｼｯｸM-PRO" pitchFamily="50" charset="-128"/>
                <a:ea typeface="HG丸ｺﾞｼｯｸM-PRO" pitchFamily="50" charset="-128"/>
              </a:rPr>
              <a:t>一緒にいる人は何もしないの？</a:t>
            </a:r>
            <a:endParaRPr lang="en-US" altLang="ja-JP" sz="2000" dirty="0">
              <a:latin typeface="HG丸ｺﾞｼｯｸM-PRO" pitchFamily="50" charset="-128"/>
              <a:ea typeface="HG丸ｺﾞｼｯｸM-PRO" pitchFamily="50" charset="-128"/>
            </a:endParaRPr>
          </a:p>
        </p:txBody>
      </p:sp>
      <p:sp>
        <p:nvSpPr>
          <p:cNvPr id="11" name="テキスト ボックス 10"/>
          <p:cNvSpPr txBox="1">
            <a:spLocks noChangeArrowheads="1"/>
          </p:cNvSpPr>
          <p:nvPr/>
        </p:nvSpPr>
        <p:spPr bwMode="auto">
          <a:xfrm>
            <a:off x="495602" y="1451733"/>
            <a:ext cx="6083717" cy="400110"/>
          </a:xfrm>
          <a:prstGeom prst="rect">
            <a:avLst/>
          </a:prstGeom>
          <a:noFill/>
          <a:ln w="9525">
            <a:noFill/>
            <a:miter lim="800000"/>
            <a:headEnd/>
            <a:tailEnd/>
          </a:ln>
        </p:spPr>
        <p:txBody>
          <a:bodyPr wrap="none">
            <a:spAutoFit/>
          </a:bodyPr>
          <a:lstStyle/>
          <a:p>
            <a:r>
              <a:rPr lang="ja-JP" altLang="en-US" sz="2000" dirty="0">
                <a:solidFill>
                  <a:srgbClr val="FF0000"/>
                </a:solidFill>
                <a:latin typeface="HG丸ｺﾞｼｯｸM-PRO" pitchFamily="50" charset="-128"/>
                <a:ea typeface="HG丸ｺﾞｼｯｸM-PRO" pitchFamily="50" charset="-128"/>
              </a:rPr>
              <a:t>→</a:t>
            </a:r>
            <a:r>
              <a:rPr lang="ja-JP" altLang="en-US" sz="2000" u="sng" dirty="0">
                <a:latin typeface="HG丸ｺﾞｼｯｸM-PRO" pitchFamily="50" charset="-128"/>
                <a:ea typeface="HG丸ｺﾞｼｯｸM-PRO" pitchFamily="50" charset="-128"/>
              </a:rPr>
              <a:t>一緒に参加する人同士で会話をする時間を</a:t>
            </a:r>
            <a:r>
              <a:rPr lang="ja-JP" altLang="en-US" sz="2000" u="sng" dirty="0" smtClean="0">
                <a:latin typeface="HG丸ｺﾞｼｯｸM-PRO" pitchFamily="50" charset="-128"/>
                <a:ea typeface="HG丸ｺﾞｼｯｸM-PRO" pitchFamily="50" charset="-128"/>
              </a:rPr>
              <a:t>設ける</a:t>
            </a:r>
            <a:endParaRPr lang="en-US" altLang="ja-JP" sz="2000" u="sng" dirty="0">
              <a:latin typeface="HG丸ｺﾞｼｯｸM-PRO" pitchFamily="50" charset="-128"/>
              <a:ea typeface="HG丸ｺﾞｼｯｸM-PRO" pitchFamily="50" charset="-128"/>
            </a:endParaRPr>
          </a:p>
        </p:txBody>
      </p:sp>
      <p:sp>
        <p:nvSpPr>
          <p:cNvPr id="12" name="テキスト ボックス 11"/>
          <p:cNvSpPr txBox="1">
            <a:spLocks noChangeArrowheads="1"/>
          </p:cNvSpPr>
          <p:nvPr/>
        </p:nvSpPr>
        <p:spPr bwMode="auto">
          <a:xfrm>
            <a:off x="495602" y="3227991"/>
            <a:ext cx="7366119" cy="400110"/>
          </a:xfrm>
          <a:prstGeom prst="rect">
            <a:avLst/>
          </a:prstGeom>
          <a:noFill/>
          <a:ln w="9525">
            <a:noFill/>
            <a:miter lim="800000"/>
            <a:headEnd/>
            <a:tailEnd/>
          </a:ln>
        </p:spPr>
        <p:txBody>
          <a:bodyPr wrap="none">
            <a:spAutoFit/>
          </a:bodyPr>
          <a:lstStyle/>
          <a:p>
            <a:pPr eaLnBrk="1" hangingPunct="1"/>
            <a:r>
              <a:rPr lang="ja-JP" altLang="en-US" sz="2000" dirty="0">
                <a:solidFill>
                  <a:srgbClr val="FF0000"/>
                </a:solidFill>
                <a:latin typeface="HG丸ｺﾞｼｯｸM-PRO" pitchFamily="50" charset="-128"/>
                <a:ea typeface="HG丸ｺﾞｼｯｸM-PRO" pitchFamily="50" charset="-128"/>
              </a:rPr>
              <a:t>→</a:t>
            </a:r>
            <a:r>
              <a:rPr lang="ja-JP" altLang="en-US" sz="2000" u="sng" dirty="0">
                <a:latin typeface="HG丸ｺﾞｼｯｸM-PRO" pitchFamily="50" charset="-128"/>
                <a:ea typeface="HG丸ｺﾞｼｯｸM-PRO" pitchFamily="50" charset="-128"/>
              </a:rPr>
              <a:t>どちらの参加者も課題を行うことにより、体験の共有を行う</a:t>
            </a:r>
            <a:endParaRPr lang="en-US" altLang="ja-JP" sz="2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500"/>
                                        <p:tgtEl>
                                          <p:spTgt spid="102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テキスト ボックス 6"/>
          <p:cNvSpPr txBox="1">
            <a:spLocks noChangeArrowheads="1"/>
          </p:cNvSpPr>
          <p:nvPr/>
        </p:nvSpPr>
        <p:spPr bwMode="auto">
          <a:xfrm>
            <a:off x="4119563" y="312738"/>
            <a:ext cx="904875" cy="523875"/>
          </a:xfrm>
          <a:prstGeom prst="rect">
            <a:avLst/>
          </a:prstGeom>
          <a:noFill/>
          <a:ln w="9525">
            <a:noFill/>
            <a:miter lim="800000"/>
            <a:headEnd/>
            <a:tailEnd/>
          </a:ln>
        </p:spPr>
        <p:txBody>
          <a:bodyPr wrap="none">
            <a:spAutoFit/>
          </a:bodyPr>
          <a:lstStyle/>
          <a:p>
            <a:pPr algn="ctr"/>
            <a:r>
              <a:rPr lang="ja-JP" altLang="en-US" sz="2800">
                <a:latin typeface="HG丸ｺﾞｼｯｸM-PRO" pitchFamily="50" charset="-128"/>
                <a:ea typeface="HG丸ｺﾞｼｯｸM-PRO" pitchFamily="50" charset="-128"/>
              </a:rPr>
              <a:t>方法</a:t>
            </a:r>
            <a:endParaRPr lang="en-US" altLang="ja-JP" sz="2800">
              <a:latin typeface="HG丸ｺﾞｼｯｸM-PRO" pitchFamily="50" charset="-128"/>
              <a:ea typeface="HG丸ｺﾞｼｯｸM-PRO" pitchFamily="50" charset="-128"/>
            </a:endParaRPr>
          </a:p>
        </p:txBody>
      </p:sp>
      <p:sp>
        <p:nvSpPr>
          <p:cNvPr id="7171" name="テキスト ボックス 6"/>
          <p:cNvSpPr txBox="1">
            <a:spLocks noChangeArrowheads="1"/>
          </p:cNvSpPr>
          <p:nvPr/>
        </p:nvSpPr>
        <p:spPr bwMode="auto">
          <a:xfrm>
            <a:off x="179388" y="1019175"/>
            <a:ext cx="1474787" cy="400050"/>
          </a:xfrm>
          <a:prstGeom prst="rect">
            <a:avLst/>
          </a:prstGeom>
          <a:noFill/>
          <a:ln w="9525">
            <a:noFill/>
            <a:miter lim="800000"/>
            <a:headEnd/>
            <a:tailEnd/>
          </a:ln>
        </p:spPr>
        <p:txBody>
          <a:bodyPr wrap="none">
            <a:spAutoFit/>
          </a:bodyPr>
          <a:lstStyle/>
          <a:p>
            <a:r>
              <a:rPr lang="ja-JP" altLang="en-US" sz="2000" u="sng" dirty="0">
                <a:latin typeface="HG丸ｺﾞｼｯｸM-PRO" pitchFamily="50" charset="-128"/>
                <a:ea typeface="HG丸ｺﾞｼｯｸM-PRO" pitchFamily="50" charset="-128"/>
              </a:rPr>
              <a:t>実験参加者</a:t>
            </a:r>
            <a:endParaRPr lang="en-US" altLang="ja-JP" sz="2000" u="sng" dirty="0">
              <a:latin typeface="HG丸ｺﾞｼｯｸM-PRO" pitchFamily="50" charset="-128"/>
              <a:ea typeface="HG丸ｺﾞｼｯｸM-PRO" pitchFamily="50" charset="-128"/>
            </a:endParaRPr>
          </a:p>
        </p:txBody>
      </p:sp>
      <p:sp>
        <p:nvSpPr>
          <p:cNvPr id="7172" name="テキスト ボックス 7"/>
          <p:cNvSpPr txBox="1">
            <a:spLocks noChangeArrowheads="1"/>
          </p:cNvSpPr>
          <p:nvPr/>
        </p:nvSpPr>
        <p:spPr bwMode="auto">
          <a:xfrm>
            <a:off x="400050" y="1377950"/>
            <a:ext cx="6170613" cy="708025"/>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単独群</a:t>
            </a:r>
            <a:r>
              <a:rPr lang="en-US" altLang="ja-JP" sz="2000" dirty="0">
                <a:latin typeface="HG丸ｺﾞｼｯｸM-PRO" pitchFamily="50" charset="-128"/>
                <a:ea typeface="HG丸ｺﾞｼｯｸM-PRO" pitchFamily="50" charset="-128"/>
              </a:rPr>
              <a:t>(</a:t>
            </a:r>
            <a:r>
              <a:rPr lang="ja-JP" altLang="en-US" sz="2000" dirty="0">
                <a:latin typeface="HG丸ｺﾞｼｯｸM-PRO" pitchFamily="50" charset="-128"/>
                <a:ea typeface="HG丸ｺﾞｼｯｸM-PRO" pitchFamily="50" charset="-128"/>
              </a:rPr>
              <a:t>一人で実験に参加する</a:t>
            </a:r>
            <a:r>
              <a:rPr lang="en-US" altLang="ja-JP" sz="2000" dirty="0">
                <a:latin typeface="HG丸ｺﾞｼｯｸM-PRO" pitchFamily="50" charset="-128"/>
                <a:ea typeface="HG丸ｺﾞｼｯｸM-PRO" pitchFamily="50" charset="-128"/>
              </a:rPr>
              <a:t>)</a:t>
            </a:r>
            <a:r>
              <a:rPr lang="ja-JP" altLang="en-US" sz="2000" dirty="0">
                <a:latin typeface="HG丸ｺﾞｼｯｸM-PRO" pitchFamily="50" charset="-128"/>
                <a:ea typeface="HG丸ｺﾞｼｯｸM-PRO" pitchFamily="50" charset="-128"/>
              </a:rPr>
              <a:t>・・・</a:t>
            </a:r>
            <a:r>
              <a:rPr lang="en-US" altLang="ja-JP" sz="2000" dirty="0">
                <a:latin typeface="HG丸ｺﾞｼｯｸM-PRO" pitchFamily="50" charset="-128"/>
                <a:ea typeface="HG丸ｺﾞｼｯｸM-PRO" pitchFamily="50" charset="-128"/>
              </a:rPr>
              <a:t>16</a:t>
            </a:r>
            <a:r>
              <a:rPr lang="ja-JP" altLang="en-US" sz="2000" dirty="0">
                <a:latin typeface="HG丸ｺﾞｼｯｸM-PRO" pitchFamily="50" charset="-128"/>
                <a:ea typeface="HG丸ｺﾞｼｯｸM-PRO" pitchFamily="50" charset="-128"/>
              </a:rPr>
              <a:t>名</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同伴群</a:t>
            </a:r>
            <a:r>
              <a:rPr lang="en-US" altLang="ja-JP" sz="2000" dirty="0">
                <a:latin typeface="HG丸ｺﾞｼｯｸM-PRO" pitchFamily="50" charset="-128"/>
                <a:ea typeface="HG丸ｺﾞｼｯｸM-PRO" pitchFamily="50" charset="-128"/>
              </a:rPr>
              <a:t>(</a:t>
            </a:r>
            <a:r>
              <a:rPr lang="ja-JP" altLang="en-US" sz="2000" dirty="0">
                <a:latin typeface="HG丸ｺﾞｼｯｸM-PRO" pitchFamily="50" charset="-128"/>
                <a:ea typeface="HG丸ｺﾞｼｯｸM-PRO" pitchFamily="50" charset="-128"/>
              </a:rPr>
              <a:t>仲の良い同性の友人と参加する</a:t>
            </a:r>
            <a:r>
              <a:rPr lang="en-US" altLang="ja-JP" sz="2000" dirty="0">
                <a:latin typeface="HG丸ｺﾞｼｯｸM-PRO" pitchFamily="50" charset="-128"/>
                <a:ea typeface="HG丸ｺﾞｼｯｸM-PRO" pitchFamily="50" charset="-128"/>
              </a:rPr>
              <a:t>)</a:t>
            </a:r>
            <a:r>
              <a:rPr lang="ja-JP" altLang="en-US" sz="2000" dirty="0">
                <a:latin typeface="HG丸ｺﾞｼｯｸM-PRO" pitchFamily="50" charset="-128"/>
                <a:ea typeface="HG丸ｺﾞｼｯｸM-PRO" pitchFamily="50" charset="-128"/>
              </a:rPr>
              <a:t>・・・</a:t>
            </a:r>
            <a:r>
              <a:rPr lang="en-US" altLang="ja-JP" sz="2000" dirty="0">
                <a:latin typeface="HG丸ｺﾞｼｯｸM-PRO" pitchFamily="50" charset="-128"/>
                <a:ea typeface="HG丸ｺﾞｼｯｸM-PRO" pitchFamily="50" charset="-128"/>
              </a:rPr>
              <a:t>16</a:t>
            </a:r>
            <a:r>
              <a:rPr lang="ja-JP" altLang="en-US" sz="2000" dirty="0">
                <a:latin typeface="HG丸ｺﾞｼｯｸM-PRO" pitchFamily="50" charset="-128"/>
                <a:ea typeface="HG丸ｺﾞｼｯｸM-PRO" pitchFamily="50" charset="-128"/>
              </a:rPr>
              <a:t>名</a:t>
            </a:r>
            <a:endParaRPr lang="en-US" altLang="ja-JP" sz="2000" dirty="0">
              <a:latin typeface="HG丸ｺﾞｼｯｸM-PRO" pitchFamily="50" charset="-128"/>
              <a:ea typeface="HG丸ｺﾞｼｯｸM-PRO" pitchFamily="50" charset="-128"/>
            </a:endParaRPr>
          </a:p>
        </p:txBody>
      </p:sp>
      <p:sp>
        <p:nvSpPr>
          <p:cNvPr id="7173" name="テキスト ボックス 6"/>
          <p:cNvSpPr txBox="1">
            <a:spLocks noChangeArrowheads="1"/>
          </p:cNvSpPr>
          <p:nvPr/>
        </p:nvSpPr>
        <p:spPr bwMode="auto">
          <a:xfrm>
            <a:off x="179388" y="2176463"/>
            <a:ext cx="701675" cy="400050"/>
          </a:xfrm>
          <a:prstGeom prst="rect">
            <a:avLst/>
          </a:prstGeom>
          <a:noFill/>
          <a:ln w="9525">
            <a:noFill/>
            <a:miter lim="800000"/>
            <a:headEnd/>
            <a:tailEnd/>
          </a:ln>
        </p:spPr>
        <p:txBody>
          <a:bodyPr wrap="none">
            <a:spAutoFit/>
          </a:bodyPr>
          <a:lstStyle/>
          <a:p>
            <a:r>
              <a:rPr lang="ja-JP" altLang="en-US" sz="2000" u="sng">
                <a:latin typeface="HG丸ｺﾞｼｯｸM-PRO" pitchFamily="50" charset="-128"/>
                <a:ea typeface="HG丸ｺﾞｼｯｸM-PRO" pitchFamily="50" charset="-128"/>
              </a:rPr>
              <a:t>課題</a:t>
            </a:r>
            <a:endParaRPr lang="en-US" altLang="ja-JP" sz="2000" u="sng">
              <a:latin typeface="HG丸ｺﾞｼｯｸM-PRO" pitchFamily="50" charset="-128"/>
              <a:ea typeface="HG丸ｺﾞｼｯｸM-PRO" pitchFamily="50" charset="-128"/>
            </a:endParaRPr>
          </a:p>
        </p:txBody>
      </p:sp>
      <p:sp>
        <p:nvSpPr>
          <p:cNvPr id="7174" name="テキスト ボックス 7"/>
          <p:cNvSpPr txBox="1">
            <a:spLocks noChangeArrowheads="1"/>
          </p:cNvSpPr>
          <p:nvPr/>
        </p:nvSpPr>
        <p:spPr bwMode="auto">
          <a:xfrm>
            <a:off x="400050" y="2536825"/>
            <a:ext cx="5862502" cy="707886"/>
          </a:xfrm>
          <a:prstGeom prst="rect">
            <a:avLst/>
          </a:prstGeom>
          <a:noFill/>
          <a:ln w="9525">
            <a:noFill/>
            <a:miter lim="800000"/>
            <a:headEnd/>
            <a:tailEnd/>
          </a:ln>
        </p:spPr>
        <p:txBody>
          <a:bodyPr wrap="none">
            <a:spAutoFit/>
          </a:bodyPr>
          <a:lstStyle/>
          <a:p>
            <a:r>
              <a:rPr lang="en-US" altLang="ja-JP" sz="2000" dirty="0">
                <a:latin typeface="HG丸ｺﾞｼｯｸM-PRO" pitchFamily="50" charset="-128"/>
                <a:ea typeface="HG丸ｺﾞｼｯｸM-PRO" pitchFamily="50" charset="-128"/>
              </a:rPr>
              <a:t>3</a:t>
            </a:r>
            <a:r>
              <a:rPr lang="ja-JP" altLang="en-US" sz="2000" dirty="0">
                <a:latin typeface="HG丸ｺﾞｼｯｸM-PRO" pitchFamily="50" charset="-128"/>
                <a:ea typeface="HG丸ｺﾞｼｯｸM-PRO" pitchFamily="50" charset="-128"/>
              </a:rPr>
              <a:t>分間</a:t>
            </a:r>
            <a:r>
              <a:rPr lang="ja-JP" altLang="en-US" sz="2000" dirty="0" smtClean="0">
                <a:latin typeface="HG丸ｺﾞｼｯｸM-PRO" pitchFamily="50" charset="-128"/>
                <a:ea typeface="HG丸ｺﾞｼｯｸM-PRO" pitchFamily="50" charset="-128"/>
              </a:rPr>
              <a:t>スピーチ</a:t>
            </a:r>
            <a:r>
              <a:rPr lang="en-US" altLang="ja-JP" sz="2000" dirty="0" smtClean="0">
                <a:latin typeface="HG丸ｺﾞｼｯｸM-PRO" pitchFamily="50" charset="-128"/>
                <a:ea typeface="HG丸ｺﾞｼｯｸM-PRO" pitchFamily="50" charset="-128"/>
              </a:rPr>
              <a:t>(2</a:t>
            </a:r>
            <a:r>
              <a:rPr lang="ja-JP" altLang="en-US" sz="2000" dirty="0" smtClean="0">
                <a:latin typeface="HG丸ｺﾞｼｯｸM-PRO" pitchFamily="50" charset="-128"/>
                <a:ea typeface="HG丸ｺﾞｼｯｸM-PRO" pitchFamily="50" charset="-128"/>
              </a:rPr>
              <a:t>分思考→スピーチ開始</a:t>
            </a:r>
            <a:r>
              <a:rPr lang="en-US" altLang="ja-JP" sz="2000" dirty="0" smtClean="0">
                <a:latin typeface="HG丸ｺﾞｼｯｸM-PRO" pitchFamily="50" charset="-128"/>
                <a:ea typeface="HG丸ｺﾞｼｯｸM-PRO" pitchFamily="50" charset="-128"/>
              </a:rPr>
              <a:t>)</a:t>
            </a:r>
          </a:p>
          <a:p>
            <a:r>
              <a:rPr lang="ja-JP" altLang="en-US" sz="2000" dirty="0" smtClean="0">
                <a:latin typeface="HG丸ｺﾞｼｯｸM-PRO" pitchFamily="50" charset="-128"/>
                <a:ea typeface="HG丸ｺﾞｼｯｸM-PRO" pitchFamily="50" charset="-128"/>
              </a:rPr>
              <a:t>テーマ</a:t>
            </a:r>
            <a:r>
              <a:rPr lang="ja-JP" altLang="en-US" sz="2000" dirty="0">
                <a:latin typeface="HG丸ｺﾞｼｯｸM-PRO" pitchFamily="50" charset="-128"/>
                <a:ea typeface="HG丸ｺﾞｼｯｸM-PRO" pitchFamily="50" charset="-128"/>
              </a:rPr>
              <a:t>「大学生活</a:t>
            </a:r>
            <a:r>
              <a:rPr lang="ja-JP" altLang="en-US" sz="2000" dirty="0" smtClean="0">
                <a:latin typeface="HG丸ｺﾞｼｯｸM-PRO" pitchFamily="50" charset="-128"/>
                <a:ea typeface="HG丸ｺﾞｼｯｸM-PRO" pitchFamily="50" charset="-128"/>
              </a:rPr>
              <a:t>で現在</a:t>
            </a:r>
            <a:r>
              <a:rPr lang="ja-JP" altLang="en-US" sz="2000" dirty="0">
                <a:latin typeface="HG丸ｺﾞｼｯｸM-PRO" pitchFamily="50" charset="-128"/>
                <a:ea typeface="HG丸ｺﾞｼｯｸM-PRO" pitchFamily="50" charset="-128"/>
              </a:rPr>
              <a:t>、努力をしていること</a:t>
            </a:r>
            <a:r>
              <a:rPr lang="ja-JP" altLang="en-US" sz="2000" dirty="0" smtClean="0">
                <a:latin typeface="HG丸ｺﾞｼｯｸM-PRO" pitchFamily="50" charset="-128"/>
                <a:ea typeface="HG丸ｺﾞｼｯｸM-PRO" pitchFamily="50" charset="-128"/>
              </a:rPr>
              <a:t>」</a:t>
            </a:r>
            <a:endParaRPr lang="en-US" altLang="ja-JP" sz="2000" dirty="0">
              <a:latin typeface="HG丸ｺﾞｼｯｸM-PRO" pitchFamily="50" charset="-128"/>
              <a:ea typeface="HG丸ｺﾞｼｯｸM-PRO" pitchFamily="50" charset="-128"/>
            </a:endParaRPr>
          </a:p>
        </p:txBody>
      </p:sp>
      <p:sp>
        <p:nvSpPr>
          <p:cNvPr id="7175" name="テキスト ボックス 6"/>
          <p:cNvSpPr txBox="1">
            <a:spLocks noChangeArrowheads="1"/>
          </p:cNvSpPr>
          <p:nvPr/>
        </p:nvSpPr>
        <p:spPr bwMode="auto">
          <a:xfrm>
            <a:off x="179388" y="3357563"/>
            <a:ext cx="1217612" cy="400050"/>
          </a:xfrm>
          <a:prstGeom prst="rect">
            <a:avLst/>
          </a:prstGeom>
          <a:noFill/>
          <a:ln w="9525">
            <a:noFill/>
            <a:miter lim="800000"/>
            <a:headEnd/>
            <a:tailEnd/>
          </a:ln>
        </p:spPr>
        <p:txBody>
          <a:bodyPr wrap="none">
            <a:spAutoFit/>
          </a:bodyPr>
          <a:lstStyle/>
          <a:p>
            <a:r>
              <a:rPr lang="ja-JP" altLang="en-US" sz="2000" u="sng" dirty="0">
                <a:latin typeface="HG丸ｺﾞｼｯｸM-PRO" pitchFamily="50" charset="-128"/>
                <a:ea typeface="HG丸ｺﾞｼｯｸM-PRO" pitchFamily="50" charset="-128"/>
              </a:rPr>
              <a:t>心理指標</a:t>
            </a:r>
            <a:endParaRPr lang="en-US" altLang="ja-JP" sz="2000" u="sng" dirty="0">
              <a:latin typeface="HG丸ｺﾞｼｯｸM-PRO" pitchFamily="50" charset="-128"/>
              <a:ea typeface="HG丸ｺﾞｼｯｸM-PRO" pitchFamily="50" charset="-128"/>
            </a:endParaRPr>
          </a:p>
        </p:txBody>
      </p:sp>
      <p:sp>
        <p:nvSpPr>
          <p:cNvPr id="7176" name="テキスト ボックス 7"/>
          <p:cNvSpPr txBox="1">
            <a:spLocks noChangeArrowheads="1"/>
          </p:cNvSpPr>
          <p:nvPr/>
        </p:nvSpPr>
        <p:spPr bwMode="auto">
          <a:xfrm>
            <a:off x="400050" y="3717925"/>
            <a:ext cx="8626475" cy="708025"/>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多面的感情状態尺度</a:t>
            </a:r>
            <a:r>
              <a:rPr lang="en-US" altLang="ja-JP" sz="2000" dirty="0">
                <a:latin typeface="HG丸ｺﾞｼｯｸM-PRO" pitchFamily="50" charset="-128"/>
                <a:ea typeface="HG丸ｺﾞｼｯｸM-PRO" pitchFamily="50" charset="-128"/>
              </a:rPr>
              <a:t>(</a:t>
            </a:r>
            <a:r>
              <a:rPr lang="ja-JP" altLang="en-US" sz="2000" dirty="0">
                <a:latin typeface="HG丸ｺﾞｼｯｸM-PRO" pitchFamily="50" charset="-128"/>
                <a:ea typeface="HG丸ｺﾞｼｯｸM-PRO" pitchFamily="50" charset="-128"/>
              </a:rPr>
              <a:t>寺崎・岸本・古賀，</a:t>
            </a:r>
            <a:r>
              <a:rPr lang="en-US" altLang="ja-JP" sz="2000" dirty="0">
                <a:latin typeface="HG丸ｺﾞｼｯｸM-PRO" pitchFamily="50" charset="-128"/>
                <a:ea typeface="HG丸ｺﾞｼｯｸM-PRO" pitchFamily="50" charset="-128"/>
              </a:rPr>
              <a:t>1992)</a:t>
            </a:r>
            <a:r>
              <a:rPr lang="ja-JP" altLang="en-US" sz="2000" dirty="0">
                <a:latin typeface="HG丸ｺﾞｼｯｸM-PRO" pitchFamily="50" charset="-128"/>
                <a:ea typeface="HG丸ｺﾞｼｯｸM-PRO" pitchFamily="50" charset="-128"/>
              </a:rPr>
              <a:t>・・・両群共通</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先有サポート尺度</a:t>
            </a:r>
            <a:r>
              <a:rPr lang="en-US" altLang="ja-JP" sz="2000" dirty="0">
                <a:latin typeface="HG丸ｺﾞｼｯｸM-PRO" pitchFamily="50" charset="-128"/>
                <a:ea typeface="HG丸ｺﾞｼｯｸM-PRO" pitchFamily="50" charset="-128"/>
              </a:rPr>
              <a:t>(SSQ9</a:t>
            </a:r>
            <a:r>
              <a:rPr lang="ja-JP" altLang="en-US" sz="2000" dirty="0">
                <a:latin typeface="HG丸ｺﾞｼｯｸM-PRO" pitchFamily="50" charset="-128"/>
                <a:ea typeface="HG丸ｺﾞｼｯｸM-PRO" pitchFamily="50" charset="-128"/>
              </a:rPr>
              <a:t>；松崎・田中・古城，</a:t>
            </a:r>
            <a:r>
              <a:rPr lang="en-US" altLang="ja-JP" sz="2000" dirty="0">
                <a:latin typeface="HG丸ｺﾞｼｯｸM-PRO" pitchFamily="50" charset="-128"/>
                <a:ea typeface="HG丸ｺﾞｼｯｸM-PRO" pitchFamily="50" charset="-128"/>
              </a:rPr>
              <a:t>1990)</a:t>
            </a:r>
            <a:r>
              <a:rPr lang="ja-JP" altLang="en-US" sz="2000" dirty="0">
                <a:latin typeface="HG丸ｺﾞｼｯｸM-PRO" pitchFamily="50" charset="-128"/>
                <a:ea typeface="HG丸ｺﾞｼｯｸM-PRO" pitchFamily="50" charset="-128"/>
              </a:rPr>
              <a:t>・・・同伴群のみ</a:t>
            </a:r>
            <a:endParaRPr lang="en-US" altLang="ja-JP" sz="2000" dirty="0">
              <a:latin typeface="HG丸ｺﾞｼｯｸM-PRO" pitchFamily="50" charset="-128"/>
              <a:ea typeface="HG丸ｺﾞｼｯｸM-PRO" pitchFamily="50" charset="-128"/>
            </a:endParaRPr>
          </a:p>
        </p:txBody>
      </p:sp>
      <p:sp>
        <p:nvSpPr>
          <p:cNvPr id="7177" name="テキスト ボックス 6"/>
          <p:cNvSpPr txBox="1">
            <a:spLocks noChangeArrowheads="1"/>
          </p:cNvSpPr>
          <p:nvPr/>
        </p:nvSpPr>
        <p:spPr bwMode="auto">
          <a:xfrm>
            <a:off x="179388" y="4532313"/>
            <a:ext cx="1217612" cy="400050"/>
          </a:xfrm>
          <a:prstGeom prst="rect">
            <a:avLst/>
          </a:prstGeom>
          <a:noFill/>
          <a:ln w="9525">
            <a:noFill/>
            <a:miter lim="800000"/>
            <a:headEnd/>
            <a:tailEnd/>
          </a:ln>
        </p:spPr>
        <p:txBody>
          <a:bodyPr wrap="none">
            <a:spAutoFit/>
          </a:bodyPr>
          <a:lstStyle/>
          <a:p>
            <a:r>
              <a:rPr lang="ja-JP" altLang="en-US" sz="2000" u="sng" dirty="0">
                <a:latin typeface="HG丸ｺﾞｼｯｸM-PRO" pitchFamily="50" charset="-128"/>
                <a:ea typeface="HG丸ｺﾞｼｯｸM-PRO" pitchFamily="50" charset="-128"/>
              </a:rPr>
              <a:t>生理指標</a:t>
            </a:r>
            <a:endParaRPr lang="en-US" altLang="ja-JP" sz="2000" u="sng" dirty="0">
              <a:latin typeface="HG丸ｺﾞｼｯｸM-PRO" pitchFamily="50" charset="-128"/>
              <a:ea typeface="HG丸ｺﾞｼｯｸM-PRO" pitchFamily="50" charset="-128"/>
            </a:endParaRPr>
          </a:p>
        </p:txBody>
      </p:sp>
      <p:sp>
        <p:nvSpPr>
          <p:cNvPr id="7178" name="テキスト ボックス 7"/>
          <p:cNvSpPr txBox="1">
            <a:spLocks noChangeArrowheads="1"/>
          </p:cNvSpPr>
          <p:nvPr/>
        </p:nvSpPr>
        <p:spPr bwMode="auto">
          <a:xfrm>
            <a:off x="400050" y="4892675"/>
            <a:ext cx="8013700" cy="1631950"/>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収縮期血圧</a:t>
            </a:r>
            <a:r>
              <a:rPr lang="en-US" altLang="ja-JP" sz="2000" dirty="0">
                <a:latin typeface="HG丸ｺﾞｼｯｸM-PRO" pitchFamily="50" charset="-128"/>
                <a:ea typeface="HG丸ｺﾞｼｯｸM-PRO" pitchFamily="50" charset="-128"/>
              </a:rPr>
              <a:t>(SBP)</a:t>
            </a:r>
          </a:p>
          <a:p>
            <a:r>
              <a:rPr lang="ja-JP" altLang="en-US" sz="2000" dirty="0">
                <a:latin typeface="HG丸ｺﾞｼｯｸM-PRO" pitchFamily="50" charset="-128"/>
                <a:ea typeface="HG丸ｺﾞｼｯｸM-PRO" pitchFamily="50" charset="-128"/>
              </a:rPr>
              <a:t>拡張期血圧</a:t>
            </a:r>
            <a:r>
              <a:rPr lang="en-US" altLang="ja-JP" sz="2000" dirty="0">
                <a:latin typeface="HG丸ｺﾞｼｯｸM-PRO" pitchFamily="50" charset="-128"/>
                <a:ea typeface="HG丸ｺﾞｼｯｸM-PRO" pitchFamily="50" charset="-128"/>
              </a:rPr>
              <a:t>(DBP)</a:t>
            </a:r>
          </a:p>
          <a:p>
            <a:r>
              <a:rPr lang="ja-JP" altLang="en-US" sz="2000" dirty="0">
                <a:latin typeface="HG丸ｺﾞｼｯｸM-PRO" pitchFamily="50" charset="-128"/>
                <a:ea typeface="HG丸ｺﾞｼｯｸM-PRO" pitchFamily="50" charset="-128"/>
              </a:rPr>
              <a:t>心拍数</a:t>
            </a:r>
            <a:r>
              <a:rPr lang="en-US" altLang="ja-JP" sz="2000" dirty="0">
                <a:latin typeface="HG丸ｺﾞｼｯｸM-PRO" pitchFamily="50" charset="-128"/>
                <a:ea typeface="HG丸ｺﾞｼｯｸM-PRO" pitchFamily="50" charset="-128"/>
              </a:rPr>
              <a:t>(HR)</a:t>
            </a:r>
          </a:p>
          <a:p>
            <a:r>
              <a:rPr lang="ja-JP" altLang="en-US" sz="2000" dirty="0">
                <a:latin typeface="HG丸ｺﾞｼｯｸM-PRO" pitchFamily="50" charset="-128"/>
                <a:ea typeface="HG丸ｺﾞｼｯｸM-PRO" pitchFamily="50" charset="-128"/>
              </a:rPr>
              <a:t>心伯出量</a:t>
            </a:r>
            <a:r>
              <a:rPr lang="en-US" altLang="ja-JP" sz="2000" dirty="0">
                <a:latin typeface="HG丸ｺﾞｼｯｸM-PRO" pitchFamily="50" charset="-128"/>
                <a:ea typeface="HG丸ｺﾞｼｯｸM-PRO" pitchFamily="50" charset="-128"/>
              </a:rPr>
              <a:t>(CO)</a:t>
            </a:r>
            <a:r>
              <a:rPr lang="ja-JP" altLang="en-US" sz="2000" dirty="0">
                <a:latin typeface="HG丸ｺﾞｼｯｸM-PRO" pitchFamily="50" charset="-128"/>
                <a:ea typeface="HG丸ｺﾞｼｯｸM-PRO" pitchFamily="50" charset="-128"/>
              </a:rPr>
              <a:t>　　　   ・・・１分間に心臓から送り出される血液量</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全末梢血管抵抗</a:t>
            </a:r>
            <a:r>
              <a:rPr lang="en-US" altLang="ja-JP" sz="2000" dirty="0">
                <a:latin typeface="HG丸ｺﾞｼｯｸM-PRO" pitchFamily="50" charset="-128"/>
                <a:ea typeface="HG丸ｺﾞｼｯｸM-PRO" pitchFamily="50" charset="-128"/>
              </a:rPr>
              <a:t>(TPR) </a:t>
            </a:r>
            <a:r>
              <a:rPr lang="ja-JP" altLang="en-US" sz="2000" dirty="0">
                <a:latin typeface="HG丸ｺﾞｼｯｸM-PRO" pitchFamily="50" charset="-128"/>
                <a:ea typeface="HG丸ｺﾞｼｯｸM-PRO" pitchFamily="50" charset="-128"/>
              </a:rPr>
              <a:t>・・・血管の締まり具合</a:t>
            </a:r>
            <a:endParaRPr lang="en-US" altLang="ja-JP" sz="2000" dirty="0">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171"/>
                                        </p:tgtEl>
                                        <p:attrNameLst>
                                          <p:attrName>style.visibility</p:attrName>
                                        </p:attrNameLst>
                                      </p:cBhvr>
                                      <p:to>
                                        <p:strVal val="visible"/>
                                      </p:to>
                                    </p:set>
                                    <p:animEffect transition="in" filter="fade">
                                      <p:cBhvr>
                                        <p:cTn id="13" dur="500"/>
                                        <p:tgtEl>
                                          <p:spTgt spid="717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172"/>
                                        </p:tgtEl>
                                        <p:attrNameLst>
                                          <p:attrName>style.visibility</p:attrName>
                                        </p:attrNameLst>
                                      </p:cBhvr>
                                      <p:to>
                                        <p:strVal val="visible"/>
                                      </p:to>
                                    </p:set>
                                    <p:animEffect transition="in" filter="fade">
                                      <p:cBhvr>
                                        <p:cTn id="18" dur="500"/>
                                        <p:tgtEl>
                                          <p:spTgt spid="717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173"/>
                                        </p:tgtEl>
                                        <p:attrNameLst>
                                          <p:attrName>style.visibility</p:attrName>
                                        </p:attrNameLst>
                                      </p:cBhvr>
                                      <p:to>
                                        <p:strVal val="visible"/>
                                      </p:to>
                                    </p:set>
                                    <p:animEffect transition="in" filter="fade">
                                      <p:cBhvr>
                                        <p:cTn id="23" dur="500"/>
                                        <p:tgtEl>
                                          <p:spTgt spid="717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174"/>
                                        </p:tgtEl>
                                        <p:attrNameLst>
                                          <p:attrName>style.visibility</p:attrName>
                                        </p:attrNameLst>
                                      </p:cBhvr>
                                      <p:to>
                                        <p:strVal val="visible"/>
                                      </p:to>
                                    </p:set>
                                    <p:animEffect transition="in" filter="fade">
                                      <p:cBhvr>
                                        <p:cTn id="28" dur="500"/>
                                        <p:tgtEl>
                                          <p:spTgt spid="717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175"/>
                                        </p:tgtEl>
                                        <p:attrNameLst>
                                          <p:attrName>style.visibility</p:attrName>
                                        </p:attrNameLst>
                                      </p:cBhvr>
                                      <p:to>
                                        <p:strVal val="visible"/>
                                      </p:to>
                                    </p:set>
                                    <p:animEffect transition="in" filter="fade">
                                      <p:cBhvr>
                                        <p:cTn id="33" dur="500"/>
                                        <p:tgtEl>
                                          <p:spTgt spid="717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7176"/>
                                        </p:tgtEl>
                                        <p:attrNameLst>
                                          <p:attrName>style.visibility</p:attrName>
                                        </p:attrNameLst>
                                      </p:cBhvr>
                                      <p:to>
                                        <p:strVal val="visible"/>
                                      </p:to>
                                    </p:set>
                                    <p:animEffect transition="in" filter="fade">
                                      <p:cBhvr>
                                        <p:cTn id="38" dur="500"/>
                                        <p:tgtEl>
                                          <p:spTgt spid="717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7177"/>
                                        </p:tgtEl>
                                        <p:attrNameLst>
                                          <p:attrName>style.visibility</p:attrName>
                                        </p:attrNameLst>
                                      </p:cBhvr>
                                      <p:to>
                                        <p:strVal val="visible"/>
                                      </p:to>
                                    </p:set>
                                    <p:animEffect transition="in" filter="fade">
                                      <p:cBhvr>
                                        <p:cTn id="43" dur="500"/>
                                        <p:tgtEl>
                                          <p:spTgt spid="717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7178"/>
                                        </p:tgtEl>
                                        <p:attrNameLst>
                                          <p:attrName>style.visibility</p:attrName>
                                        </p:attrNameLst>
                                      </p:cBhvr>
                                      <p:to>
                                        <p:strVal val="visible"/>
                                      </p:to>
                                    </p:set>
                                    <p:animEffect transition="in" filter="fade">
                                      <p:cBhvr>
                                        <p:cTn id="48" dur="500"/>
                                        <p:tgtEl>
                                          <p:spTgt spid="7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p:bldP spid="7172" grpId="0"/>
      <p:bldP spid="7173" grpId="0"/>
      <p:bldP spid="7174" grpId="0"/>
      <p:bldP spid="7175" grpId="0"/>
      <p:bldP spid="7176" grpId="0"/>
      <p:bldP spid="7177" grpId="0"/>
      <p:bldP spid="717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グループ化 133"/>
          <p:cNvGrpSpPr>
            <a:grpSpLocks/>
          </p:cNvGrpSpPr>
          <p:nvPr/>
        </p:nvGrpSpPr>
        <p:grpSpPr bwMode="auto">
          <a:xfrm>
            <a:off x="2011363" y="4921250"/>
            <a:ext cx="5584825" cy="1811338"/>
            <a:chOff x="2073275" y="2223151"/>
            <a:chExt cx="5584994" cy="1810260"/>
          </a:xfrm>
        </p:grpSpPr>
        <p:grpSp>
          <p:nvGrpSpPr>
            <p:cNvPr id="8201" name="グループ化 9"/>
            <p:cNvGrpSpPr>
              <a:grpSpLocks/>
            </p:cNvGrpSpPr>
            <p:nvPr/>
          </p:nvGrpSpPr>
          <p:grpSpPr bwMode="auto">
            <a:xfrm>
              <a:off x="4965949" y="2373756"/>
              <a:ext cx="1060214" cy="415498"/>
              <a:chOff x="4965949" y="2373756"/>
              <a:chExt cx="1060214" cy="415498"/>
            </a:xfrm>
          </p:grpSpPr>
          <p:sp>
            <p:nvSpPr>
              <p:cNvPr id="38" name="正方形/長方形 37"/>
              <p:cNvSpPr/>
              <p:nvPr/>
            </p:nvSpPr>
            <p:spPr bwMode="auto">
              <a:xfrm>
                <a:off x="5048340" y="2424644"/>
                <a:ext cx="901727" cy="31889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Century" pitchFamily="18" charset="0"/>
                  <a:ea typeface="ＭＳ Ｐ明朝" pitchFamily="18" charset="-128"/>
                </a:endParaRPr>
              </a:p>
            </p:txBody>
          </p:sp>
          <p:grpSp>
            <p:nvGrpSpPr>
              <p:cNvPr id="8237" name="グループ化 8"/>
              <p:cNvGrpSpPr>
                <a:grpSpLocks/>
              </p:cNvGrpSpPr>
              <p:nvPr/>
            </p:nvGrpSpPr>
            <p:grpSpPr bwMode="auto">
              <a:xfrm>
                <a:off x="4965949" y="2373756"/>
                <a:ext cx="1060214" cy="415498"/>
                <a:chOff x="4965949" y="2373756"/>
                <a:chExt cx="1060214" cy="415498"/>
              </a:xfrm>
            </p:grpSpPr>
            <p:sp>
              <p:nvSpPr>
                <p:cNvPr id="40" name="テキスト ボックス 39"/>
                <p:cNvSpPr txBox="1"/>
                <p:nvPr/>
              </p:nvSpPr>
              <p:spPr bwMode="auto">
                <a:xfrm>
                  <a:off x="5342036" y="2373874"/>
                  <a:ext cx="684234" cy="415678"/>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スピーチ</a:t>
                  </a:r>
                  <a:endParaRPr lang="en-US" altLang="ja-JP" sz="1050" dirty="0">
                    <a:latin typeface="Century" pitchFamily="18" charset="0"/>
                    <a:ea typeface="ＭＳ Ｐ明朝" pitchFamily="18" charset="-128"/>
                  </a:endParaRPr>
                </a:p>
                <a:p>
                  <a:pPr algn="ctr" fontAlgn="auto">
                    <a:spcBef>
                      <a:spcPts val="0"/>
                    </a:spcBef>
                    <a:spcAft>
                      <a:spcPts val="0"/>
                    </a:spcAft>
                    <a:defRPr/>
                  </a:pPr>
                  <a:r>
                    <a:rPr lang="en-US" altLang="ja-JP" sz="1050" dirty="0">
                      <a:latin typeface="Century" pitchFamily="18" charset="0"/>
                      <a:ea typeface="ＭＳ Ｐ明朝" pitchFamily="18" charset="-128"/>
                    </a:rPr>
                    <a:t>(3</a:t>
                  </a:r>
                  <a:r>
                    <a:rPr lang="ja-JP" altLang="en-US" sz="1050" dirty="0">
                      <a:latin typeface="Century" pitchFamily="18" charset="0"/>
                      <a:ea typeface="ＭＳ Ｐ明朝" pitchFamily="18" charset="-128"/>
                    </a:rPr>
                    <a:t>分</a:t>
                  </a:r>
                  <a:r>
                    <a:rPr lang="en-US" altLang="ja-JP" sz="1050" dirty="0">
                      <a:latin typeface="Century" pitchFamily="18" charset="0"/>
                      <a:ea typeface="ＭＳ Ｐ明朝" pitchFamily="18" charset="-128"/>
                    </a:rPr>
                    <a:t>)</a:t>
                  </a:r>
                  <a:endParaRPr lang="ja-JP" altLang="en-US" sz="1050" dirty="0">
                    <a:latin typeface="Century" pitchFamily="18" charset="0"/>
                    <a:ea typeface="ＭＳ Ｐ明朝" pitchFamily="18" charset="-128"/>
                  </a:endParaRPr>
                </a:p>
              </p:txBody>
            </p:sp>
            <p:sp>
              <p:nvSpPr>
                <p:cNvPr id="41" name="テキスト ボックス 40"/>
                <p:cNvSpPr txBox="1"/>
                <p:nvPr/>
              </p:nvSpPr>
              <p:spPr bwMode="auto">
                <a:xfrm>
                  <a:off x="4965788" y="2373874"/>
                  <a:ext cx="514366" cy="415678"/>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思考</a:t>
                  </a:r>
                  <a:endParaRPr lang="en-US" altLang="ja-JP" sz="1050" dirty="0">
                    <a:latin typeface="Century" pitchFamily="18" charset="0"/>
                    <a:ea typeface="ＭＳ Ｐ明朝" pitchFamily="18" charset="-128"/>
                  </a:endParaRPr>
                </a:p>
                <a:p>
                  <a:pPr algn="ctr" fontAlgn="auto">
                    <a:spcBef>
                      <a:spcPts val="0"/>
                    </a:spcBef>
                    <a:spcAft>
                      <a:spcPts val="0"/>
                    </a:spcAft>
                    <a:defRPr/>
                  </a:pPr>
                  <a:r>
                    <a:rPr lang="en-US" altLang="ja-JP" sz="1050" dirty="0">
                      <a:latin typeface="Century" pitchFamily="18" charset="0"/>
                      <a:ea typeface="ＭＳ Ｐ明朝" pitchFamily="18" charset="-128"/>
                    </a:rPr>
                    <a:t>(2</a:t>
                  </a:r>
                  <a:r>
                    <a:rPr lang="ja-JP" altLang="en-US" sz="1050" dirty="0">
                      <a:latin typeface="Century" pitchFamily="18" charset="0"/>
                      <a:ea typeface="ＭＳ Ｐ明朝" pitchFamily="18" charset="-128"/>
                    </a:rPr>
                    <a:t>分</a:t>
                  </a:r>
                  <a:r>
                    <a:rPr lang="en-US" altLang="ja-JP" sz="1050" dirty="0">
                      <a:latin typeface="Century" pitchFamily="18" charset="0"/>
                      <a:ea typeface="ＭＳ Ｐ明朝" pitchFamily="18" charset="-128"/>
                    </a:rPr>
                    <a:t>)</a:t>
                  </a:r>
                  <a:endParaRPr lang="ja-JP" altLang="en-US" sz="1050" dirty="0">
                    <a:latin typeface="Century" pitchFamily="18" charset="0"/>
                    <a:ea typeface="ＭＳ Ｐ明朝" pitchFamily="18" charset="-128"/>
                  </a:endParaRPr>
                </a:p>
              </p:txBody>
            </p:sp>
            <p:cxnSp>
              <p:nvCxnSpPr>
                <p:cNvPr id="42" name="直線コネクタ 41"/>
                <p:cNvCxnSpPr/>
                <p:nvPr/>
              </p:nvCxnSpPr>
              <p:spPr>
                <a:xfrm>
                  <a:off x="5411888" y="2423057"/>
                  <a:ext cx="0" cy="31255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sp>
          <p:nvSpPr>
            <p:cNvPr id="4" name="テキスト ボックス 3"/>
            <p:cNvSpPr txBox="1"/>
            <p:nvPr/>
          </p:nvSpPr>
          <p:spPr bwMode="auto">
            <a:xfrm>
              <a:off x="5499204" y="3617734"/>
              <a:ext cx="2159065" cy="415677"/>
            </a:xfrm>
            <a:prstGeom prst="rect">
              <a:avLst/>
            </a:prstGeom>
            <a:noFill/>
          </p:spPr>
          <p:txBody>
            <a:bodyPr>
              <a:spAutoFit/>
            </a:bodyPr>
            <a:lstStyle/>
            <a:p>
              <a:pPr>
                <a:defRPr/>
              </a:pPr>
              <a:r>
                <a:rPr lang="ja-JP" altLang="en-US" sz="1050" dirty="0">
                  <a:latin typeface="Century" pitchFamily="18" charset="0"/>
                  <a:ea typeface="ＭＳ Ｐ明朝" pitchFamily="18" charset="-128"/>
                </a:rPr>
                <a:t>○</a:t>
              </a:r>
              <a:r>
                <a:rPr lang="en-US" altLang="ja-JP" sz="1050" dirty="0">
                  <a:latin typeface="Century" pitchFamily="18" charset="0"/>
                  <a:ea typeface="ＭＳ Ｐ明朝" pitchFamily="18" charset="-128"/>
                </a:rPr>
                <a:t>:</a:t>
              </a:r>
              <a:r>
                <a:rPr lang="ja-JP" altLang="en-US" sz="1050" dirty="0">
                  <a:latin typeface="Century" pitchFamily="18" charset="0"/>
                  <a:ea typeface="ＭＳ Ｐ明朝" pitchFamily="18" charset="-128"/>
                </a:rPr>
                <a:t>多面的感情状態尺度の回答</a:t>
              </a:r>
              <a:endParaRPr lang="en-US" altLang="ja-JP" sz="1050" dirty="0">
                <a:latin typeface="Century" pitchFamily="18" charset="0"/>
                <a:ea typeface="ＭＳ Ｐ明朝" pitchFamily="18" charset="-128"/>
              </a:endParaRPr>
            </a:p>
            <a:p>
              <a:pPr>
                <a:defRPr/>
              </a:pPr>
              <a:r>
                <a:rPr lang="ja-JP" altLang="en-US" sz="1050" dirty="0">
                  <a:latin typeface="Century" pitchFamily="18" charset="0"/>
                  <a:ea typeface="ＭＳ Ｐ明朝" pitchFamily="18" charset="-128"/>
                </a:rPr>
                <a:t>●</a:t>
              </a:r>
              <a:r>
                <a:rPr lang="en-US" altLang="ja-JP" sz="1050" dirty="0">
                  <a:latin typeface="Century" pitchFamily="18" charset="0"/>
                  <a:ea typeface="ＭＳ Ｐ明朝" pitchFamily="18" charset="-128"/>
                </a:rPr>
                <a:t>:SSQ9</a:t>
              </a:r>
              <a:r>
                <a:rPr lang="ja-JP" altLang="en-US" sz="1050" dirty="0">
                  <a:latin typeface="Century" pitchFamily="18" charset="0"/>
                  <a:ea typeface="ＭＳ Ｐ明朝" pitchFamily="18" charset="-128"/>
                </a:rPr>
                <a:t>の回答</a:t>
              </a:r>
            </a:p>
          </p:txBody>
        </p:sp>
        <p:cxnSp>
          <p:nvCxnSpPr>
            <p:cNvPr id="5" name="カギ線コネクタ 4"/>
            <p:cNvCxnSpPr/>
            <p:nvPr/>
          </p:nvCxnSpPr>
          <p:spPr bwMode="auto">
            <a:xfrm flipV="1">
              <a:off x="2700356" y="3400375"/>
              <a:ext cx="4079998" cy="199906"/>
            </a:xfrm>
            <a:prstGeom prst="bentConnector3">
              <a:avLst>
                <a:gd name="adj1" fmla="val 100030"/>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bwMode="auto">
            <a:xfrm flipV="1">
              <a:off x="2689244" y="3359125"/>
              <a:ext cx="0" cy="250676"/>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bwMode="auto">
            <a:xfrm>
              <a:off x="2409835" y="2426230"/>
              <a:ext cx="590568" cy="31572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Century" pitchFamily="18" charset="0"/>
                <a:ea typeface="ＭＳ Ｐ明朝" pitchFamily="18" charset="-128"/>
              </a:endParaRPr>
            </a:p>
          </p:txBody>
        </p:sp>
        <p:sp>
          <p:nvSpPr>
            <p:cNvPr id="8" name="テキスト ボックス 7"/>
            <p:cNvSpPr txBox="1"/>
            <p:nvPr/>
          </p:nvSpPr>
          <p:spPr bwMode="auto">
            <a:xfrm>
              <a:off x="2301882" y="2456375"/>
              <a:ext cx="820762" cy="255435"/>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待機</a:t>
              </a:r>
              <a:r>
                <a:rPr lang="en-US" altLang="ja-JP" sz="1050" dirty="0">
                  <a:latin typeface="Century" pitchFamily="18" charset="0"/>
                  <a:ea typeface="ＭＳ Ｐ明朝" pitchFamily="18" charset="-128"/>
                </a:rPr>
                <a:t>(2</a:t>
              </a:r>
              <a:r>
                <a:rPr lang="ja-JP" altLang="en-US" sz="1050" dirty="0">
                  <a:latin typeface="Century" pitchFamily="18" charset="0"/>
                  <a:ea typeface="ＭＳ Ｐ明朝" pitchFamily="18" charset="-128"/>
                </a:rPr>
                <a:t>分</a:t>
              </a:r>
              <a:r>
                <a:rPr lang="en-US" altLang="ja-JP" sz="1050" dirty="0">
                  <a:latin typeface="Century" pitchFamily="18" charset="0"/>
                  <a:ea typeface="ＭＳ Ｐ明朝" pitchFamily="18" charset="-128"/>
                </a:rPr>
                <a:t>)</a:t>
              </a:r>
              <a:endParaRPr lang="ja-JP" altLang="en-US" sz="1050" dirty="0">
                <a:latin typeface="Century" pitchFamily="18" charset="0"/>
                <a:ea typeface="ＭＳ Ｐ明朝" pitchFamily="18" charset="-128"/>
              </a:endParaRPr>
            </a:p>
          </p:txBody>
        </p:sp>
        <p:sp>
          <p:nvSpPr>
            <p:cNvPr id="9" name="正方形/長方形 8"/>
            <p:cNvSpPr/>
            <p:nvPr/>
          </p:nvSpPr>
          <p:spPr bwMode="auto">
            <a:xfrm>
              <a:off x="3392527" y="2426230"/>
              <a:ext cx="1276389" cy="31572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Century" pitchFamily="18" charset="0"/>
                <a:ea typeface="ＭＳ Ｐ明朝" pitchFamily="18" charset="-128"/>
              </a:endParaRPr>
            </a:p>
          </p:txBody>
        </p:sp>
        <p:sp>
          <p:nvSpPr>
            <p:cNvPr id="10" name="テキスト ボックス 9"/>
            <p:cNvSpPr txBox="1"/>
            <p:nvPr/>
          </p:nvSpPr>
          <p:spPr bwMode="auto">
            <a:xfrm>
              <a:off x="3562395" y="2456375"/>
              <a:ext cx="936653" cy="255435"/>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安静</a:t>
              </a:r>
              <a:r>
                <a:rPr lang="en-US" altLang="ja-JP" sz="1050" dirty="0">
                  <a:latin typeface="Century" pitchFamily="18" charset="0"/>
                  <a:ea typeface="ＭＳ Ｐ明朝" pitchFamily="18" charset="-128"/>
                </a:rPr>
                <a:t>(8</a:t>
              </a:r>
              <a:r>
                <a:rPr lang="ja-JP" altLang="en-US" sz="1050" dirty="0">
                  <a:latin typeface="Century" pitchFamily="18" charset="0"/>
                  <a:ea typeface="ＭＳ Ｐ明朝" pitchFamily="18" charset="-128"/>
                </a:rPr>
                <a:t>分</a:t>
              </a:r>
              <a:r>
                <a:rPr lang="en-US" altLang="ja-JP" sz="1050" dirty="0">
                  <a:latin typeface="Century" pitchFamily="18" charset="0"/>
                  <a:ea typeface="ＭＳ Ｐ明朝" pitchFamily="18" charset="-128"/>
                </a:rPr>
                <a:t>)</a:t>
              </a:r>
              <a:endParaRPr lang="ja-JP" altLang="en-US" sz="1050" dirty="0">
                <a:latin typeface="Century" pitchFamily="18" charset="0"/>
                <a:ea typeface="ＭＳ Ｐ明朝" pitchFamily="18" charset="-128"/>
              </a:endParaRPr>
            </a:p>
          </p:txBody>
        </p:sp>
        <p:sp>
          <p:nvSpPr>
            <p:cNvPr id="11" name="正方形/長方形 10"/>
            <p:cNvSpPr/>
            <p:nvPr/>
          </p:nvSpPr>
          <p:spPr bwMode="auto">
            <a:xfrm>
              <a:off x="6340604" y="2426230"/>
              <a:ext cx="812825" cy="31572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Century" pitchFamily="18" charset="0"/>
                <a:ea typeface="ＭＳ Ｐ明朝" pitchFamily="18" charset="-128"/>
              </a:endParaRPr>
            </a:p>
          </p:txBody>
        </p:sp>
        <p:sp>
          <p:nvSpPr>
            <p:cNvPr id="12" name="テキスト ボックス 11"/>
            <p:cNvSpPr txBox="1"/>
            <p:nvPr/>
          </p:nvSpPr>
          <p:spPr bwMode="auto">
            <a:xfrm>
              <a:off x="6364417" y="2456375"/>
              <a:ext cx="765198" cy="255435"/>
            </a:xfrm>
            <a:prstGeom prst="rect">
              <a:avLst/>
            </a:prstGeom>
            <a:noFill/>
            <a:ln>
              <a:noFill/>
            </a:ln>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回復</a:t>
              </a:r>
              <a:r>
                <a:rPr lang="en-US" altLang="ja-JP" sz="1050" dirty="0">
                  <a:latin typeface="Century" pitchFamily="18" charset="0"/>
                  <a:ea typeface="ＭＳ Ｐ明朝" pitchFamily="18" charset="-128"/>
                </a:rPr>
                <a:t>(4</a:t>
              </a:r>
              <a:r>
                <a:rPr lang="ja-JP" altLang="en-US" sz="1050" dirty="0">
                  <a:latin typeface="Century" pitchFamily="18" charset="0"/>
                  <a:ea typeface="ＭＳ Ｐ明朝" pitchFamily="18" charset="-128"/>
                </a:rPr>
                <a:t>分</a:t>
              </a:r>
              <a:r>
                <a:rPr lang="en-US" altLang="ja-JP" sz="1050" dirty="0">
                  <a:latin typeface="Century" pitchFamily="18" charset="0"/>
                  <a:ea typeface="ＭＳ Ｐ明朝" pitchFamily="18" charset="-128"/>
                </a:rPr>
                <a:t>)</a:t>
              </a:r>
              <a:endParaRPr lang="ja-JP" altLang="en-US" sz="1050" dirty="0">
                <a:latin typeface="Century" pitchFamily="18" charset="0"/>
                <a:ea typeface="ＭＳ Ｐ明朝" pitchFamily="18" charset="-128"/>
              </a:endParaRPr>
            </a:p>
          </p:txBody>
        </p:sp>
        <p:sp>
          <p:nvSpPr>
            <p:cNvPr id="13" name="テキスト ボックス 12"/>
            <p:cNvSpPr txBox="1"/>
            <p:nvPr/>
          </p:nvSpPr>
          <p:spPr bwMode="auto">
            <a:xfrm>
              <a:off x="2179640" y="2526184"/>
              <a:ext cx="274646" cy="253849"/>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a:t>
              </a:r>
            </a:p>
          </p:txBody>
        </p:sp>
        <p:sp>
          <p:nvSpPr>
            <p:cNvPr id="14" name="テキスト ボックス 13"/>
            <p:cNvSpPr txBox="1"/>
            <p:nvPr/>
          </p:nvSpPr>
          <p:spPr bwMode="auto">
            <a:xfrm>
              <a:off x="7131203" y="2526184"/>
              <a:ext cx="274645" cy="253849"/>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a:t>
              </a:r>
            </a:p>
          </p:txBody>
        </p:sp>
        <p:cxnSp>
          <p:nvCxnSpPr>
            <p:cNvPr id="15" name="直線矢印コネクタ 14"/>
            <p:cNvCxnSpPr>
              <a:cxnSpLocks noChangeAspect="1"/>
            </p:cNvCxnSpPr>
            <p:nvPr/>
          </p:nvCxnSpPr>
          <p:spPr bwMode="auto">
            <a:xfrm>
              <a:off x="4707017" y="2583300"/>
              <a:ext cx="301634"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cxnSpLocks noChangeAspect="1"/>
            </p:cNvCxnSpPr>
            <p:nvPr/>
          </p:nvCxnSpPr>
          <p:spPr bwMode="auto">
            <a:xfrm>
              <a:off x="5992931" y="2583300"/>
              <a:ext cx="301634"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a:cxnSpLocks noChangeAspect="1"/>
            </p:cNvCxnSpPr>
            <p:nvPr/>
          </p:nvCxnSpPr>
          <p:spPr bwMode="auto">
            <a:xfrm>
              <a:off x="3046441" y="2583300"/>
              <a:ext cx="30322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bwMode="auto">
            <a:xfrm>
              <a:off x="2073275" y="2223151"/>
              <a:ext cx="604855" cy="253849"/>
            </a:xfrm>
            <a:prstGeom prst="rect">
              <a:avLst/>
            </a:prstGeom>
            <a:noFill/>
          </p:spPr>
          <p:txBody>
            <a:bodyPr>
              <a:spAutoFit/>
            </a:bodyPr>
            <a:lstStyle/>
            <a:p>
              <a:pPr fontAlgn="auto">
                <a:spcBef>
                  <a:spcPts val="0"/>
                </a:spcBef>
                <a:spcAft>
                  <a:spcPts val="0"/>
                </a:spcAft>
                <a:defRPr/>
              </a:pPr>
              <a:r>
                <a:rPr lang="ja-JP" altLang="en-US" sz="1050" dirty="0">
                  <a:latin typeface="Century" pitchFamily="18" charset="0"/>
                  <a:ea typeface="ＭＳ Ｐ明朝" pitchFamily="18" charset="-128"/>
                </a:rPr>
                <a:t>単独群</a:t>
              </a:r>
            </a:p>
          </p:txBody>
        </p:sp>
        <p:sp>
          <p:nvSpPr>
            <p:cNvPr id="19" name="正方形/長方形 18"/>
            <p:cNvSpPr/>
            <p:nvPr/>
          </p:nvSpPr>
          <p:spPr bwMode="auto">
            <a:xfrm>
              <a:off x="2409835" y="3030708"/>
              <a:ext cx="590568" cy="31731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Century" pitchFamily="18" charset="0"/>
                <a:ea typeface="ＭＳ Ｐ明朝" pitchFamily="18" charset="-128"/>
              </a:endParaRPr>
            </a:p>
          </p:txBody>
        </p:sp>
        <p:sp>
          <p:nvSpPr>
            <p:cNvPr id="20" name="テキスト ボックス 19"/>
            <p:cNvSpPr txBox="1"/>
            <p:nvPr/>
          </p:nvSpPr>
          <p:spPr bwMode="auto">
            <a:xfrm>
              <a:off x="2301882" y="3052920"/>
              <a:ext cx="820762" cy="253849"/>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会話</a:t>
              </a:r>
              <a:r>
                <a:rPr lang="en-US" altLang="ja-JP" sz="1050" dirty="0">
                  <a:latin typeface="Century" pitchFamily="18" charset="0"/>
                  <a:ea typeface="ＭＳ Ｐ明朝" pitchFamily="18" charset="-128"/>
                </a:rPr>
                <a:t>(2</a:t>
              </a:r>
              <a:r>
                <a:rPr lang="ja-JP" altLang="en-US" sz="1050" dirty="0">
                  <a:latin typeface="Century" pitchFamily="18" charset="0"/>
                  <a:ea typeface="ＭＳ Ｐ明朝" pitchFamily="18" charset="-128"/>
                </a:rPr>
                <a:t>分</a:t>
              </a:r>
              <a:r>
                <a:rPr lang="en-US" altLang="ja-JP" sz="1050" dirty="0">
                  <a:latin typeface="Century" pitchFamily="18" charset="0"/>
                  <a:ea typeface="ＭＳ Ｐ明朝" pitchFamily="18" charset="-128"/>
                </a:rPr>
                <a:t>)</a:t>
              </a:r>
              <a:endParaRPr lang="ja-JP" altLang="en-US" sz="1050" dirty="0">
                <a:latin typeface="Century" pitchFamily="18" charset="0"/>
                <a:ea typeface="ＭＳ Ｐ明朝" pitchFamily="18" charset="-128"/>
              </a:endParaRPr>
            </a:p>
          </p:txBody>
        </p:sp>
        <p:sp>
          <p:nvSpPr>
            <p:cNvPr id="21" name="正方形/長方形 20"/>
            <p:cNvSpPr/>
            <p:nvPr/>
          </p:nvSpPr>
          <p:spPr bwMode="auto">
            <a:xfrm>
              <a:off x="3392527" y="3021189"/>
              <a:ext cx="1276389" cy="31731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Century" pitchFamily="18" charset="0"/>
                <a:ea typeface="ＭＳ Ｐ明朝" pitchFamily="18" charset="-128"/>
              </a:endParaRPr>
            </a:p>
          </p:txBody>
        </p:sp>
        <p:sp>
          <p:nvSpPr>
            <p:cNvPr id="22" name="テキスト ボックス 21"/>
            <p:cNvSpPr txBox="1"/>
            <p:nvPr/>
          </p:nvSpPr>
          <p:spPr bwMode="auto">
            <a:xfrm>
              <a:off x="3562395" y="3062439"/>
              <a:ext cx="936653" cy="253849"/>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安静</a:t>
              </a:r>
              <a:r>
                <a:rPr lang="en-US" altLang="ja-JP" sz="1050" dirty="0">
                  <a:latin typeface="Century" pitchFamily="18" charset="0"/>
                  <a:ea typeface="ＭＳ Ｐ明朝" pitchFamily="18" charset="-128"/>
                </a:rPr>
                <a:t>(8</a:t>
              </a:r>
              <a:r>
                <a:rPr lang="ja-JP" altLang="en-US" sz="1050" dirty="0">
                  <a:latin typeface="Century" pitchFamily="18" charset="0"/>
                  <a:ea typeface="ＭＳ Ｐ明朝" pitchFamily="18" charset="-128"/>
                </a:rPr>
                <a:t>分</a:t>
              </a:r>
              <a:r>
                <a:rPr lang="en-US" altLang="ja-JP" sz="1050" dirty="0">
                  <a:latin typeface="Century" pitchFamily="18" charset="0"/>
                  <a:ea typeface="ＭＳ Ｐ明朝" pitchFamily="18" charset="-128"/>
                </a:rPr>
                <a:t>)</a:t>
              </a:r>
              <a:endParaRPr lang="ja-JP" altLang="en-US" sz="1050" dirty="0">
                <a:latin typeface="Century" pitchFamily="18" charset="0"/>
                <a:ea typeface="ＭＳ Ｐ明朝" pitchFamily="18" charset="-128"/>
              </a:endParaRPr>
            </a:p>
          </p:txBody>
        </p:sp>
        <p:sp>
          <p:nvSpPr>
            <p:cNvPr id="23" name="正方形/長方形 22"/>
            <p:cNvSpPr/>
            <p:nvPr/>
          </p:nvSpPr>
          <p:spPr bwMode="auto">
            <a:xfrm>
              <a:off x="6340604" y="3037054"/>
              <a:ext cx="812825" cy="31572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Century" pitchFamily="18" charset="0"/>
                <a:ea typeface="ＭＳ Ｐ明朝" pitchFamily="18" charset="-128"/>
              </a:endParaRPr>
            </a:p>
          </p:txBody>
        </p:sp>
        <p:sp>
          <p:nvSpPr>
            <p:cNvPr id="24" name="テキスト ボックス 23"/>
            <p:cNvSpPr txBox="1"/>
            <p:nvPr/>
          </p:nvSpPr>
          <p:spPr bwMode="auto">
            <a:xfrm>
              <a:off x="6364417" y="3062439"/>
              <a:ext cx="765198" cy="253849"/>
            </a:xfrm>
            <a:prstGeom prst="rect">
              <a:avLst/>
            </a:prstGeom>
            <a:noFill/>
            <a:ln>
              <a:noFill/>
            </a:ln>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回復</a:t>
              </a:r>
              <a:r>
                <a:rPr lang="en-US" altLang="ja-JP" sz="1050" dirty="0">
                  <a:latin typeface="Century" pitchFamily="18" charset="0"/>
                  <a:ea typeface="ＭＳ Ｐ明朝" pitchFamily="18" charset="-128"/>
                </a:rPr>
                <a:t>(4</a:t>
              </a:r>
              <a:r>
                <a:rPr lang="ja-JP" altLang="en-US" sz="1050" dirty="0">
                  <a:latin typeface="Century" pitchFamily="18" charset="0"/>
                  <a:ea typeface="ＭＳ Ｐ明朝" pitchFamily="18" charset="-128"/>
                </a:rPr>
                <a:t>分</a:t>
              </a:r>
              <a:r>
                <a:rPr lang="en-US" altLang="ja-JP" sz="1050" dirty="0">
                  <a:latin typeface="Century" pitchFamily="18" charset="0"/>
                  <a:ea typeface="ＭＳ Ｐ明朝" pitchFamily="18" charset="-128"/>
                </a:rPr>
                <a:t>)</a:t>
              </a:r>
              <a:endParaRPr lang="ja-JP" altLang="en-US" sz="1050" dirty="0">
                <a:latin typeface="Century" pitchFamily="18" charset="0"/>
                <a:ea typeface="ＭＳ Ｐ明朝" pitchFamily="18" charset="-128"/>
              </a:endParaRPr>
            </a:p>
          </p:txBody>
        </p:sp>
        <p:sp>
          <p:nvSpPr>
            <p:cNvPr id="25" name="テキスト ボックス 24"/>
            <p:cNvSpPr txBox="1"/>
            <p:nvPr/>
          </p:nvSpPr>
          <p:spPr bwMode="auto">
            <a:xfrm>
              <a:off x="2179640" y="3149699"/>
              <a:ext cx="274646" cy="253849"/>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a:t>
              </a:r>
            </a:p>
          </p:txBody>
        </p:sp>
        <p:sp>
          <p:nvSpPr>
            <p:cNvPr id="26" name="テキスト ボックス 25"/>
            <p:cNvSpPr txBox="1"/>
            <p:nvPr/>
          </p:nvSpPr>
          <p:spPr bwMode="auto">
            <a:xfrm>
              <a:off x="7131203" y="3149699"/>
              <a:ext cx="274645" cy="253849"/>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a:t>
              </a:r>
            </a:p>
          </p:txBody>
        </p:sp>
        <p:cxnSp>
          <p:nvCxnSpPr>
            <p:cNvPr id="27" name="直線矢印コネクタ 26"/>
            <p:cNvCxnSpPr>
              <a:cxnSpLocks noChangeAspect="1"/>
            </p:cNvCxnSpPr>
            <p:nvPr/>
          </p:nvCxnSpPr>
          <p:spPr bwMode="auto">
            <a:xfrm>
              <a:off x="4707017" y="3189364"/>
              <a:ext cx="301634"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cxnSpLocks noChangeAspect="1"/>
            </p:cNvCxnSpPr>
            <p:nvPr/>
          </p:nvCxnSpPr>
          <p:spPr bwMode="auto">
            <a:xfrm>
              <a:off x="5992931" y="3189364"/>
              <a:ext cx="301634"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cxnSpLocks noChangeAspect="1"/>
            </p:cNvCxnSpPr>
            <p:nvPr/>
          </p:nvCxnSpPr>
          <p:spPr bwMode="auto">
            <a:xfrm>
              <a:off x="3046441" y="3189364"/>
              <a:ext cx="30322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bwMode="auto">
            <a:xfrm>
              <a:off x="2073275" y="2824456"/>
              <a:ext cx="604855" cy="253849"/>
            </a:xfrm>
            <a:prstGeom prst="rect">
              <a:avLst/>
            </a:prstGeom>
            <a:noFill/>
          </p:spPr>
          <p:txBody>
            <a:bodyPr>
              <a:spAutoFit/>
            </a:bodyPr>
            <a:lstStyle/>
            <a:p>
              <a:pPr fontAlgn="auto">
                <a:spcBef>
                  <a:spcPts val="0"/>
                </a:spcBef>
                <a:spcAft>
                  <a:spcPts val="0"/>
                </a:spcAft>
                <a:defRPr/>
              </a:pPr>
              <a:r>
                <a:rPr lang="ja-JP" altLang="en-US" sz="1050" dirty="0">
                  <a:latin typeface="Century" pitchFamily="18" charset="0"/>
                  <a:ea typeface="ＭＳ Ｐ明朝" pitchFamily="18" charset="-128"/>
                </a:rPr>
                <a:t>同伴群</a:t>
              </a:r>
            </a:p>
          </p:txBody>
        </p:sp>
        <p:sp>
          <p:nvSpPr>
            <p:cNvPr id="31" name="テキスト ボックス 30"/>
            <p:cNvSpPr txBox="1"/>
            <p:nvPr/>
          </p:nvSpPr>
          <p:spPr bwMode="auto">
            <a:xfrm>
              <a:off x="7312184" y="3149699"/>
              <a:ext cx="274645" cy="253849"/>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a:t>
              </a:r>
            </a:p>
          </p:txBody>
        </p:sp>
        <p:grpSp>
          <p:nvGrpSpPr>
            <p:cNvPr id="8230" name="グループ化 59"/>
            <p:cNvGrpSpPr>
              <a:grpSpLocks/>
            </p:cNvGrpSpPr>
            <p:nvPr/>
          </p:nvGrpSpPr>
          <p:grpSpPr bwMode="auto">
            <a:xfrm>
              <a:off x="4965949" y="2972227"/>
              <a:ext cx="1060214" cy="415498"/>
              <a:chOff x="4965949" y="2373756"/>
              <a:chExt cx="1060214" cy="415498"/>
            </a:xfrm>
          </p:grpSpPr>
          <p:sp>
            <p:nvSpPr>
              <p:cNvPr id="33" name="正方形/長方形 32"/>
              <p:cNvSpPr/>
              <p:nvPr/>
            </p:nvSpPr>
            <p:spPr bwMode="auto">
              <a:xfrm>
                <a:off x="5048340" y="2424304"/>
                <a:ext cx="901727" cy="31889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Century" pitchFamily="18" charset="0"/>
                  <a:ea typeface="ＭＳ Ｐ明朝" pitchFamily="18" charset="-128"/>
                </a:endParaRPr>
              </a:p>
            </p:txBody>
          </p:sp>
          <p:grpSp>
            <p:nvGrpSpPr>
              <p:cNvPr id="8232" name="グループ化 61"/>
              <p:cNvGrpSpPr>
                <a:grpSpLocks/>
              </p:cNvGrpSpPr>
              <p:nvPr/>
            </p:nvGrpSpPr>
            <p:grpSpPr bwMode="auto">
              <a:xfrm>
                <a:off x="4965949" y="2373756"/>
                <a:ext cx="1060214" cy="415498"/>
                <a:chOff x="4965949" y="2373756"/>
                <a:chExt cx="1060214" cy="415498"/>
              </a:xfrm>
            </p:grpSpPr>
            <p:sp>
              <p:nvSpPr>
                <p:cNvPr id="35" name="テキスト ボックス 34"/>
                <p:cNvSpPr txBox="1"/>
                <p:nvPr/>
              </p:nvSpPr>
              <p:spPr bwMode="auto">
                <a:xfrm>
                  <a:off x="5342036" y="2373534"/>
                  <a:ext cx="684234" cy="415678"/>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スピーチ</a:t>
                  </a:r>
                  <a:endParaRPr lang="en-US" altLang="ja-JP" sz="1050" dirty="0">
                    <a:latin typeface="Century" pitchFamily="18" charset="0"/>
                    <a:ea typeface="ＭＳ Ｐ明朝" pitchFamily="18" charset="-128"/>
                  </a:endParaRPr>
                </a:p>
                <a:p>
                  <a:pPr algn="ctr" fontAlgn="auto">
                    <a:spcBef>
                      <a:spcPts val="0"/>
                    </a:spcBef>
                    <a:spcAft>
                      <a:spcPts val="0"/>
                    </a:spcAft>
                    <a:defRPr/>
                  </a:pPr>
                  <a:r>
                    <a:rPr lang="en-US" altLang="ja-JP" sz="1050" dirty="0">
                      <a:latin typeface="Century" pitchFamily="18" charset="0"/>
                      <a:ea typeface="ＭＳ Ｐ明朝" pitchFamily="18" charset="-128"/>
                    </a:rPr>
                    <a:t>(3</a:t>
                  </a:r>
                  <a:r>
                    <a:rPr lang="ja-JP" altLang="en-US" sz="1050" dirty="0">
                      <a:latin typeface="Century" pitchFamily="18" charset="0"/>
                      <a:ea typeface="ＭＳ Ｐ明朝" pitchFamily="18" charset="-128"/>
                    </a:rPr>
                    <a:t>分</a:t>
                  </a:r>
                  <a:r>
                    <a:rPr lang="en-US" altLang="ja-JP" sz="1050" dirty="0">
                      <a:latin typeface="Century" pitchFamily="18" charset="0"/>
                      <a:ea typeface="ＭＳ Ｐ明朝" pitchFamily="18" charset="-128"/>
                    </a:rPr>
                    <a:t>)</a:t>
                  </a:r>
                  <a:endParaRPr lang="ja-JP" altLang="en-US" sz="1050" dirty="0">
                    <a:latin typeface="Century" pitchFamily="18" charset="0"/>
                    <a:ea typeface="ＭＳ Ｐ明朝" pitchFamily="18" charset="-128"/>
                  </a:endParaRPr>
                </a:p>
              </p:txBody>
            </p:sp>
            <p:sp>
              <p:nvSpPr>
                <p:cNvPr id="36" name="テキスト ボックス 35"/>
                <p:cNvSpPr txBox="1"/>
                <p:nvPr/>
              </p:nvSpPr>
              <p:spPr bwMode="auto">
                <a:xfrm>
                  <a:off x="4965788" y="2373534"/>
                  <a:ext cx="514366" cy="415678"/>
                </a:xfrm>
                <a:prstGeom prst="rect">
                  <a:avLst/>
                </a:prstGeom>
                <a:noFill/>
              </p:spPr>
              <p:txBody>
                <a:bodyPr>
                  <a:spAutoFit/>
                </a:bodyPr>
                <a:lstStyle/>
                <a:p>
                  <a:pPr algn="ctr" fontAlgn="auto">
                    <a:spcBef>
                      <a:spcPts val="0"/>
                    </a:spcBef>
                    <a:spcAft>
                      <a:spcPts val="0"/>
                    </a:spcAft>
                    <a:defRPr/>
                  </a:pPr>
                  <a:r>
                    <a:rPr lang="ja-JP" altLang="en-US" sz="1050" dirty="0">
                      <a:latin typeface="Century" pitchFamily="18" charset="0"/>
                      <a:ea typeface="ＭＳ Ｐ明朝" pitchFamily="18" charset="-128"/>
                    </a:rPr>
                    <a:t>思考</a:t>
                  </a:r>
                  <a:endParaRPr lang="en-US" altLang="ja-JP" sz="1050" dirty="0">
                    <a:latin typeface="Century" pitchFamily="18" charset="0"/>
                    <a:ea typeface="ＭＳ Ｐ明朝" pitchFamily="18" charset="-128"/>
                  </a:endParaRPr>
                </a:p>
                <a:p>
                  <a:pPr algn="ctr" fontAlgn="auto">
                    <a:spcBef>
                      <a:spcPts val="0"/>
                    </a:spcBef>
                    <a:spcAft>
                      <a:spcPts val="0"/>
                    </a:spcAft>
                    <a:defRPr/>
                  </a:pPr>
                  <a:r>
                    <a:rPr lang="en-US" altLang="ja-JP" sz="1050" dirty="0">
                      <a:latin typeface="Century" pitchFamily="18" charset="0"/>
                      <a:ea typeface="ＭＳ Ｐ明朝" pitchFamily="18" charset="-128"/>
                    </a:rPr>
                    <a:t>(2</a:t>
                  </a:r>
                  <a:r>
                    <a:rPr lang="ja-JP" altLang="en-US" sz="1050" dirty="0">
                      <a:latin typeface="Century" pitchFamily="18" charset="0"/>
                      <a:ea typeface="ＭＳ Ｐ明朝" pitchFamily="18" charset="-128"/>
                    </a:rPr>
                    <a:t>分</a:t>
                  </a:r>
                  <a:r>
                    <a:rPr lang="en-US" altLang="ja-JP" sz="1050" dirty="0">
                      <a:latin typeface="Century" pitchFamily="18" charset="0"/>
                      <a:ea typeface="ＭＳ Ｐ明朝" pitchFamily="18" charset="-128"/>
                    </a:rPr>
                    <a:t>)</a:t>
                  </a:r>
                  <a:endParaRPr lang="ja-JP" altLang="en-US" sz="1050" dirty="0">
                    <a:latin typeface="Century" pitchFamily="18" charset="0"/>
                    <a:ea typeface="ＭＳ Ｐ明朝" pitchFamily="18" charset="-128"/>
                  </a:endParaRPr>
                </a:p>
              </p:txBody>
            </p:sp>
            <p:cxnSp>
              <p:nvCxnSpPr>
                <p:cNvPr id="37" name="直線コネクタ 36"/>
                <p:cNvCxnSpPr/>
                <p:nvPr/>
              </p:nvCxnSpPr>
              <p:spPr>
                <a:xfrm>
                  <a:off x="5411888" y="2422718"/>
                  <a:ext cx="0" cy="312551"/>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8195" name="テキスト ボックス 6"/>
          <p:cNvSpPr txBox="1">
            <a:spLocks noChangeArrowheads="1"/>
          </p:cNvSpPr>
          <p:nvPr/>
        </p:nvSpPr>
        <p:spPr bwMode="auto">
          <a:xfrm>
            <a:off x="2316163" y="188913"/>
            <a:ext cx="4511675" cy="523875"/>
          </a:xfrm>
          <a:prstGeom prst="rect">
            <a:avLst/>
          </a:prstGeom>
          <a:noFill/>
          <a:ln w="9525">
            <a:noFill/>
            <a:miter lim="800000"/>
            <a:headEnd/>
            <a:tailEnd/>
          </a:ln>
        </p:spPr>
        <p:txBody>
          <a:bodyPr wrap="none">
            <a:spAutoFit/>
          </a:bodyPr>
          <a:lstStyle/>
          <a:p>
            <a:pPr algn="ctr"/>
            <a:r>
              <a:rPr lang="ja-JP" altLang="en-US" sz="2800">
                <a:latin typeface="HG丸ｺﾞｼｯｸM-PRO" pitchFamily="50" charset="-128"/>
                <a:ea typeface="HG丸ｺﾞｼｯｸM-PRO" pitchFamily="50" charset="-128"/>
              </a:rPr>
              <a:t>群配置と実験スケジュール</a:t>
            </a:r>
            <a:endParaRPr lang="en-US" altLang="ja-JP" sz="2800">
              <a:latin typeface="HG丸ｺﾞｼｯｸM-PRO" pitchFamily="50" charset="-128"/>
              <a:ea typeface="HG丸ｺﾞｼｯｸM-PRO" pitchFamily="50" charset="-128"/>
            </a:endParaRPr>
          </a:p>
        </p:txBody>
      </p:sp>
      <p:sp>
        <p:nvSpPr>
          <p:cNvPr id="8196" name="テキスト ボックス 6"/>
          <p:cNvSpPr txBox="1">
            <a:spLocks noChangeArrowheads="1"/>
          </p:cNvSpPr>
          <p:nvPr/>
        </p:nvSpPr>
        <p:spPr bwMode="auto">
          <a:xfrm>
            <a:off x="179388" y="1001713"/>
            <a:ext cx="1112837" cy="461962"/>
          </a:xfrm>
          <a:prstGeom prst="rect">
            <a:avLst/>
          </a:prstGeom>
          <a:noFill/>
          <a:ln w="9525">
            <a:noFill/>
            <a:miter lim="800000"/>
            <a:headEnd/>
            <a:tailEnd/>
          </a:ln>
        </p:spPr>
        <p:txBody>
          <a:bodyPr wrap="none">
            <a:spAutoFit/>
          </a:bodyPr>
          <a:lstStyle/>
          <a:p>
            <a:r>
              <a:rPr lang="ja-JP" altLang="en-US" sz="2400" dirty="0">
                <a:solidFill>
                  <a:srgbClr val="FF0000"/>
                </a:solidFill>
                <a:latin typeface="HG丸ｺﾞｼｯｸM-PRO" pitchFamily="50" charset="-128"/>
                <a:ea typeface="HG丸ｺﾞｼｯｸM-PRO" pitchFamily="50" charset="-128"/>
              </a:rPr>
              <a:t>単独群</a:t>
            </a:r>
            <a:endParaRPr lang="en-US" altLang="ja-JP" sz="2000" dirty="0">
              <a:solidFill>
                <a:srgbClr val="FF0000"/>
              </a:solidFill>
              <a:latin typeface="HG丸ｺﾞｼｯｸM-PRO" pitchFamily="50" charset="-128"/>
              <a:ea typeface="HG丸ｺﾞｼｯｸM-PRO" pitchFamily="50" charset="-128"/>
            </a:endParaRPr>
          </a:p>
        </p:txBody>
      </p:sp>
      <p:sp>
        <p:nvSpPr>
          <p:cNvPr id="8197" name="テキスト ボックス 7"/>
          <p:cNvSpPr txBox="1">
            <a:spLocks noChangeArrowheads="1"/>
          </p:cNvSpPr>
          <p:nvPr/>
        </p:nvSpPr>
        <p:spPr bwMode="auto">
          <a:xfrm>
            <a:off x="400050" y="1360488"/>
            <a:ext cx="7761288" cy="708025"/>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・１人で実験に参加</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・計測に入る前に待機時間がある</a:t>
            </a:r>
            <a:r>
              <a:rPr lang="en-US" altLang="ja-JP" sz="2000" dirty="0">
                <a:latin typeface="HG丸ｺﾞｼｯｸM-PRO" pitchFamily="50" charset="-128"/>
                <a:ea typeface="HG丸ｺﾞｼｯｸM-PRO" pitchFamily="50" charset="-128"/>
              </a:rPr>
              <a:t>(</a:t>
            </a:r>
            <a:r>
              <a:rPr lang="ja-JP" altLang="en-US" sz="2000" dirty="0">
                <a:latin typeface="HG丸ｺﾞｼｯｸM-PRO" pitchFamily="50" charset="-128"/>
                <a:ea typeface="HG丸ｺﾞｼｯｸM-PRO" pitchFamily="50" charset="-128"/>
              </a:rPr>
              <a:t>同伴群と時間をあわせるため</a:t>
            </a:r>
            <a:r>
              <a:rPr lang="en-US" altLang="ja-JP" sz="2000" dirty="0">
                <a:latin typeface="HG丸ｺﾞｼｯｸM-PRO" pitchFamily="50" charset="-128"/>
                <a:ea typeface="HG丸ｺﾞｼｯｸM-PRO" pitchFamily="50" charset="-128"/>
              </a:rPr>
              <a:t>)</a:t>
            </a:r>
          </a:p>
        </p:txBody>
      </p:sp>
      <p:sp>
        <p:nvSpPr>
          <p:cNvPr id="8198" name="テキスト ボックス 6"/>
          <p:cNvSpPr txBox="1">
            <a:spLocks noChangeArrowheads="1"/>
          </p:cNvSpPr>
          <p:nvPr/>
        </p:nvSpPr>
        <p:spPr bwMode="auto">
          <a:xfrm>
            <a:off x="179388" y="2220913"/>
            <a:ext cx="1112837" cy="461962"/>
          </a:xfrm>
          <a:prstGeom prst="rect">
            <a:avLst/>
          </a:prstGeom>
          <a:noFill/>
          <a:ln w="9525">
            <a:noFill/>
            <a:miter lim="800000"/>
            <a:headEnd/>
            <a:tailEnd/>
          </a:ln>
        </p:spPr>
        <p:txBody>
          <a:bodyPr wrap="none">
            <a:spAutoFit/>
          </a:bodyPr>
          <a:lstStyle/>
          <a:p>
            <a:r>
              <a:rPr lang="ja-JP" altLang="en-US" sz="2400" dirty="0">
                <a:solidFill>
                  <a:srgbClr val="0070C0"/>
                </a:solidFill>
                <a:latin typeface="HG丸ｺﾞｼｯｸM-PRO" pitchFamily="50" charset="-128"/>
                <a:ea typeface="HG丸ｺﾞｼｯｸM-PRO" pitchFamily="50" charset="-128"/>
              </a:rPr>
              <a:t>同伴群</a:t>
            </a:r>
            <a:endParaRPr lang="en-US" altLang="ja-JP" sz="2000" dirty="0">
              <a:solidFill>
                <a:srgbClr val="0070C0"/>
              </a:solidFill>
              <a:latin typeface="HG丸ｺﾞｼｯｸM-PRO" pitchFamily="50" charset="-128"/>
              <a:ea typeface="HG丸ｺﾞｼｯｸM-PRO" pitchFamily="50" charset="-128"/>
            </a:endParaRPr>
          </a:p>
        </p:txBody>
      </p:sp>
      <p:sp>
        <p:nvSpPr>
          <p:cNvPr id="8199" name="テキスト ボックス 7"/>
          <p:cNvSpPr txBox="1">
            <a:spLocks noChangeArrowheads="1"/>
          </p:cNvSpPr>
          <p:nvPr/>
        </p:nvSpPr>
        <p:spPr bwMode="auto">
          <a:xfrm>
            <a:off x="400050" y="2609850"/>
            <a:ext cx="8185150" cy="1754188"/>
          </a:xfrm>
          <a:prstGeom prst="rect">
            <a:avLst/>
          </a:prstGeom>
          <a:noFill/>
          <a:ln w="9525">
            <a:noFill/>
            <a:miter lim="800000"/>
            <a:headEnd/>
            <a:tailEnd/>
          </a:ln>
        </p:spPr>
        <p:txBody>
          <a:bodyPr wrap="none">
            <a:spAutoFit/>
          </a:bodyPr>
          <a:lstStyle/>
          <a:p>
            <a:r>
              <a:rPr lang="ja-JP" altLang="en-US" sz="2000" dirty="0">
                <a:latin typeface="HG丸ｺﾞｼｯｸM-PRO" pitchFamily="50" charset="-128"/>
                <a:ea typeface="HG丸ｺﾞｼｯｸM-PRO" pitchFamily="50" charset="-128"/>
              </a:rPr>
              <a:t>・仲の良い同性の友達と実験に参加</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・安静前に友達と会話する時間がある</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・経験を共有できるように</a:t>
            </a:r>
            <a:r>
              <a:rPr lang="en-US" altLang="ja-JP" sz="2400" u="sng" dirty="0">
                <a:latin typeface="HG丸ｺﾞｼｯｸM-PRO" pitchFamily="50" charset="-128"/>
                <a:ea typeface="HG丸ｺﾞｼｯｸM-PRO" pitchFamily="50" charset="-128"/>
              </a:rPr>
              <a:t>2</a:t>
            </a:r>
            <a:r>
              <a:rPr lang="ja-JP" altLang="en-US" sz="2400" u="sng" dirty="0">
                <a:latin typeface="HG丸ｺﾞｼｯｸM-PRO" pitchFamily="50" charset="-128"/>
                <a:ea typeface="HG丸ｺﾞｼｯｸM-PRO" pitchFamily="50" charset="-128"/>
              </a:rPr>
              <a:t>人とも計測を行う</a:t>
            </a:r>
            <a:endParaRPr lang="en-US" altLang="ja-JP" sz="2400" u="sng"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・計測を行わない方は、ヘッドホンで音楽を聴きながらクロスワード</a:t>
            </a:r>
            <a:endParaRPr lang="en-US" altLang="ja-JP" sz="2000" dirty="0">
              <a:latin typeface="HG丸ｺﾞｼｯｸM-PRO" pitchFamily="50" charset="-128"/>
              <a:ea typeface="HG丸ｺﾞｼｯｸM-PRO" pitchFamily="50" charset="-128"/>
            </a:endParaRPr>
          </a:p>
          <a:p>
            <a:r>
              <a:rPr lang="ja-JP" altLang="en-US" sz="2000" dirty="0">
                <a:latin typeface="HG丸ｺﾞｼｯｸM-PRO" pitchFamily="50" charset="-128"/>
                <a:ea typeface="HG丸ｺﾞｼｯｸM-PRO" pitchFamily="50" charset="-128"/>
              </a:rPr>
              <a:t>パズルを解く</a:t>
            </a:r>
            <a:endParaRPr lang="en-US" altLang="ja-JP" sz="2000" dirty="0">
              <a:latin typeface="HG丸ｺﾞｼｯｸM-PRO" pitchFamily="50" charset="-128"/>
              <a:ea typeface="HG丸ｺﾞｼｯｸM-PRO" pitchFamily="50" charset="-128"/>
            </a:endParaRPr>
          </a:p>
        </p:txBody>
      </p:sp>
      <p:sp>
        <p:nvSpPr>
          <p:cNvPr id="8200" name="テキスト ボックス 6"/>
          <p:cNvSpPr txBox="1">
            <a:spLocks noChangeArrowheads="1"/>
          </p:cNvSpPr>
          <p:nvPr/>
        </p:nvSpPr>
        <p:spPr bwMode="auto">
          <a:xfrm>
            <a:off x="179388" y="4489450"/>
            <a:ext cx="2249487" cy="400050"/>
          </a:xfrm>
          <a:prstGeom prst="rect">
            <a:avLst/>
          </a:prstGeom>
          <a:noFill/>
          <a:ln w="9525">
            <a:noFill/>
            <a:miter lim="800000"/>
            <a:headEnd/>
            <a:tailEnd/>
          </a:ln>
        </p:spPr>
        <p:txBody>
          <a:bodyPr wrap="none">
            <a:spAutoFit/>
          </a:bodyPr>
          <a:lstStyle/>
          <a:p>
            <a:r>
              <a:rPr lang="ja-JP" altLang="en-US" sz="2000" u="sng" dirty="0">
                <a:latin typeface="HG丸ｺﾞｼｯｸM-PRO" pitchFamily="50" charset="-128"/>
                <a:ea typeface="HG丸ｺﾞｼｯｸM-PRO" pitchFamily="50" charset="-128"/>
              </a:rPr>
              <a:t>実験スケジュール</a:t>
            </a:r>
            <a:endParaRPr lang="en-US" altLang="ja-JP" sz="2000" u="sng" dirty="0">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additive="base">
                                        <p:cTn id="7" dur="500" fill="hold"/>
                                        <p:tgtEl>
                                          <p:spTgt spid="8195"/>
                                        </p:tgtEl>
                                        <p:attrNameLst>
                                          <p:attrName>ppt_x</p:attrName>
                                        </p:attrNameLst>
                                      </p:cBhvr>
                                      <p:tavLst>
                                        <p:tav tm="0">
                                          <p:val>
                                            <p:strVal val="#ppt_x"/>
                                          </p:val>
                                        </p:tav>
                                        <p:tav tm="100000">
                                          <p:val>
                                            <p:strVal val="#ppt_x"/>
                                          </p:val>
                                        </p:tav>
                                      </p:tavLst>
                                    </p:anim>
                                    <p:anim calcmode="lin" valueType="num">
                                      <p:cBhvr additive="base">
                                        <p:cTn id="8"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196"/>
                                        </p:tgtEl>
                                        <p:attrNameLst>
                                          <p:attrName>style.visibility</p:attrName>
                                        </p:attrNameLst>
                                      </p:cBhvr>
                                      <p:to>
                                        <p:strVal val="visible"/>
                                      </p:to>
                                    </p:set>
                                    <p:animEffect transition="in" filter="fade">
                                      <p:cBhvr>
                                        <p:cTn id="13" dur="500"/>
                                        <p:tgtEl>
                                          <p:spTgt spid="819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197"/>
                                        </p:tgtEl>
                                        <p:attrNameLst>
                                          <p:attrName>style.visibility</p:attrName>
                                        </p:attrNameLst>
                                      </p:cBhvr>
                                      <p:to>
                                        <p:strVal val="visible"/>
                                      </p:to>
                                    </p:set>
                                    <p:animEffect transition="in" filter="fade">
                                      <p:cBhvr>
                                        <p:cTn id="18" dur="500"/>
                                        <p:tgtEl>
                                          <p:spTgt spid="819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198"/>
                                        </p:tgtEl>
                                        <p:attrNameLst>
                                          <p:attrName>style.visibility</p:attrName>
                                        </p:attrNameLst>
                                      </p:cBhvr>
                                      <p:to>
                                        <p:strVal val="visible"/>
                                      </p:to>
                                    </p:set>
                                    <p:animEffect transition="in" filter="fade">
                                      <p:cBhvr>
                                        <p:cTn id="23" dur="500"/>
                                        <p:tgtEl>
                                          <p:spTgt spid="819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199"/>
                                        </p:tgtEl>
                                        <p:attrNameLst>
                                          <p:attrName>style.visibility</p:attrName>
                                        </p:attrNameLst>
                                      </p:cBhvr>
                                      <p:to>
                                        <p:strVal val="visible"/>
                                      </p:to>
                                    </p:set>
                                    <p:animEffect transition="in" filter="fade">
                                      <p:cBhvr>
                                        <p:cTn id="28" dur="500"/>
                                        <p:tgtEl>
                                          <p:spTgt spid="819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200"/>
                                        </p:tgtEl>
                                        <p:attrNameLst>
                                          <p:attrName>style.visibility</p:attrName>
                                        </p:attrNameLst>
                                      </p:cBhvr>
                                      <p:to>
                                        <p:strVal val="visible"/>
                                      </p:to>
                                    </p:set>
                                    <p:animEffect transition="in" filter="fade">
                                      <p:cBhvr>
                                        <p:cTn id="33" dur="500"/>
                                        <p:tgtEl>
                                          <p:spTgt spid="8200"/>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8194"/>
                                        </p:tgtEl>
                                        <p:attrNameLst>
                                          <p:attrName>style.visibility</p:attrName>
                                        </p:attrNameLst>
                                      </p:cBhvr>
                                      <p:to>
                                        <p:strVal val="visible"/>
                                      </p:to>
                                    </p:set>
                                    <p:animEffect transition="in" filter="fade">
                                      <p:cBhvr>
                                        <p:cTn id="38" dur="1000"/>
                                        <p:tgtEl>
                                          <p:spTgt spid="8194"/>
                                        </p:tgtEl>
                                      </p:cBhvr>
                                    </p:animEffect>
                                    <p:anim calcmode="lin" valueType="num">
                                      <p:cBhvr>
                                        <p:cTn id="39" dur="1000" fill="hold"/>
                                        <p:tgtEl>
                                          <p:spTgt spid="8194"/>
                                        </p:tgtEl>
                                        <p:attrNameLst>
                                          <p:attrName>ppt_x</p:attrName>
                                        </p:attrNameLst>
                                      </p:cBhvr>
                                      <p:tavLst>
                                        <p:tav tm="0">
                                          <p:val>
                                            <p:strVal val="#ppt_x"/>
                                          </p:val>
                                        </p:tav>
                                        <p:tav tm="100000">
                                          <p:val>
                                            <p:strVal val="#ppt_x"/>
                                          </p:val>
                                        </p:tav>
                                      </p:tavLst>
                                    </p:anim>
                                    <p:anim calcmode="lin" valueType="num">
                                      <p:cBhvr>
                                        <p:cTn id="40"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6" grpId="0"/>
      <p:bldP spid="8197" grpId="0"/>
      <p:bldP spid="8198" grpId="0"/>
      <p:bldP spid="8199" grpId="0"/>
      <p:bldP spid="820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テキスト ボックス 6"/>
          <p:cNvSpPr txBox="1">
            <a:spLocks noChangeArrowheads="1"/>
          </p:cNvSpPr>
          <p:nvPr/>
        </p:nvSpPr>
        <p:spPr bwMode="auto">
          <a:xfrm>
            <a:off x="4059008" y="44450"/>
            <a:ext cx="906462" cy="523875"/>
          </a:xfrm>
          <a:prstGeom prst="rect">
            <a:avLst/>
          </a:prstGeom>
          <a:noFill/>
          <a:ln w="9525">
            <a:noFill/>
            <a:miter lim="800000"/>
            <a:headEnd/>
            <a:tailEnd/>
          </a:ln>
        </p:spPr>
        <p:txBody>
          <a:bodyPr wrap="none">
            <a:spAutoFit/>
          </a:bodyPr>
          <a:lstStyle/>
          <a:p>
            <a:pPr algn="ctr"/>
            <a:r>
              <a:rPr lang="ja-JP" altLang="en-US" sz="2800">
                <a:latin typeface="HG丸ｺﾞｼｯｸM-PRO" pitchFamily="50" charset="-128"/>
                <a:ea typeface="HG丸ｺﾞｼｯｸM-PRO" pitchFamily="50" charset="-128"/>
              </a:rPr>
              <a:t>結果</a:t>
            </a:r>
            <a:endParaRPr lang="en-US" altLang="ja-JP" sz="2800">
              <a:latin typeface="HG丸ｺﾞｼｯｸM-PRO" pitchFamily="50" charset="-128"/>
              <a:ea typeface="HG丸ｺﾞｼｯｸM-PRO" pitchFamily="50" charset="-128"/>
            </a:endParaRPr>
          </a:p>
        </p:txBody>
      </p:sp>
      <p:sp>
        <p:nvSpPr>
          <p:cNvPr id="24" name="テキスト ボックス 7"/>
          <p:cNvSpPr txBox="1">
            <a:spLocks noChangeArrowheads="1"/>
          </p:cNvSpPr>
          <p:nvPr/>
        </p:nvSpPr>
        <p:spPr bwMode="auto">
          <a:xfrm>
            <a:off x="193675" y="5589588"/>
            <a:ext cx="7109639" cy="707886"/>
          </a:xfrm>
          <a:prstGeom prst="rect">
            <a:avLst/>
          </a:prstGeom>
          <a:noFill/>
          <a:ln w="9525">
            <a:noFill/>
            <a:miter lim="800000"/>
            <a:headEnd/>
            <a:tailEnd/>
          </a:ln>
        </p:spPr>
        <p:txBody>
          <a:bodyPr wrap="none">
            <a:spAutoFit/>
          </a:bodyPr>
          <a:lstStyle/>
          <a:p>
            <a:pPr>
              <a:defRPr/>
            </a:pPr>
            <a:r>
              <a:rPr lang="ja-JP" altLang="en-US" sz="2000" dirty="0">
                <a:latin typeface="HG丸ｺﾞｼｯｸM-PRO" pitchFamily="50" charset="-128"/>
                <a:ea typeface="HG丸ｺﾞｼｯｸM-PRO" pitchFamily="50" charset="-128"/>
              </a:rPr>
              <a:t>多面的感情状態尺度は、期間により有意に変化はしたものの</a:t>
            </a:r>
            <a:endParaRPr lang="en-US" altLang="ja-JP" sz="2000" dirty="0">
              <a:latin typeface="HG丸ｺﾞｼｯｸM-PRO" pitchFamily="50" charset="-128"/>
              <a:ea typeface="HG丸ｺﾞｼｯｸM-PRO" pitchFamily="50" charset="-128"/>
            </a:endParaRPr>
          </a:p>
          <a:p>
            <a:pPr>
              <a:defRPr/>
            </a:pPr>
            <a:r>
              <a:rPr lang="ja-JP" altLang="en-US" sz="2000" dirty="0">
                <a:latin typeface="HG丸ｺﾞｼｯｸM-PRO" pitchFamily="50" charset="-128"/>
                <a:ea typeface="HG丸ｺﾞｼｯｸM-PRO" pitchFamily="50" charset="-128"/>
              </a:rPr>
              <a:t>群の違いはみられなかった</a:t>
            </a:r>
            <a:r>
              <a:rPr lang="ja-JP" altLang="en-US" sz="2000" dirty="0" smtClean="0">
                <a:latin typeface="HG丸ｺﾞｼｯｸM-PRO" pitchFamily="50" charset="-128"/>
                <a:ea typeface="HG丸ｺﾞｼｯｸM-PRO" pitchFamily="50" charset="-128"/>
              </a:rPr>
              <a:t>。</a:t>
            </a:r>
            <a:endParaRPr lang="en-US" altLang="ja-JP" sz="2000" dirty="0">
              <a:latin typeface="HG丸ｺﾞｼｯｸM-PRO" pitchFamily="50" charset="-128"/>
              <a:ea typeface="HG丸ｺﾞｼｯｸM-PRO" pitchFamily="50" charset="-128"/>
            </a:endParaRPr>
          </a:p>
        </p:txBody>
      </p:sp>
      <p:sp>
        <p:nvSpPr>
          <p:cNvPr id="25" name="テキスト ボックス 7"/>
          <p:cNvSpPr txBox="1">
            <a:spLocks noChangeArrowheads="1"/>
          </p:cNvSpPr>
          <p:nvPr/>
        </p:nvSpPr>
        <p:spPr bwMode="auto">
          <a:xfrm>
            <a:off x="193675" y="6269250"/>
            <a:ext cx="6340197" cy="400110"/>
          </a:xfrm>
          <a:prstGeom prst="rect">
            <a:avLst/>
          </a:prstGeom>
          <a:noFill/>
          <a:ln w="9525">
            <a:noFill/>
            <a:miter lim="800000"/>
            <a:headEnd/>
            <a:tailEnd/>
          </a:ln>
        </p:spPr>
        <p:txBody>
          <a:bodyPr wrap="none">
            <a:spAutoFit/>
          </a:bodyPr>
          <a:lstStyle/>
          <a:p>
            <a:pPr eaLnBrk="0" hangingPunct="0">
              <a:spcBef>
                <a:spcPct val="30000"/>
              </a:spcBef>
              <a:defRPr/>
            </a:pPr>
            <a:r>
              <a:rPr lang="ja-JP" altLang="en-US" sz="2000" dirty="0">
                <a:solidFill>
                  <a:srgbClr val="0070C0"/>
                </a:solidFill>
                <a:latin typeface="HG丸ｺﾞｼｯｸM-PRO" pitchFamily="50" charset="-128"/>
                <a:ea typeface="HG丸ｺﾞｼｯｸM-PRO" pitchFamily="50" charset="-128"/>
              </a:rPr>
              <a:t>＝主観感情にサポートの効果は得られなかった・・・</a:t>
            </a:r>
            <a:endParaRPr lang="en-US" altLang="ja-JP" sz="2000" dirty="0">
              <a:solidFill>
                <a:srgbClr val="0070C0"/>
              </a:solidFill>
              <a:latin typeface="HG丸ｺﾞｼｯｸM-PRO" pitchFamily="50" charset="-128"/>
              <a:ea typeface="HG丸ｺﾞｼｯｸM-PRO" pitchFamily="50" charset="-128"/>
            </a:endParaRPr>
          </a:p>
        </p:txBody>
      </p:sp>
      <p:grpSp>
        <p:nvGrpSpPr>
          <p:cNvPr id="2" name="グループ化 1"/>
          <p:cNvGrpSpPr/>
          <p:nvPr/>
        </p:nvGrpSpPr>
        <p:grpSpPr>
          <a:xfrm>
            <a:off x="307965" y="960441"/>
            <a:ext cx="8408549" cy="4424064"/>
            <a:chOff x="262809" y="960441"/>
            <a:chExt cx="8408549" cy="4424064"/>
          </a:xfrm>
        </p:grpSpPr>
        <p:pic>
          <p:nvPicPr>
            <p:cNvPr id="308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9117" y="3412830"/>
              <a:ext cx="268605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6996" y="3401541"/>
              <a:ext cx="268605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809" y="3412830"/>
              <a:ext cx="268605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85308" y="1018869"/>
              <a:ext cx="268605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2530" y="1025277"/>
              <a:ext cx="268605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809" y="1018869"/>
              <a:ext cx="268605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テキスト ボックス 12"/>
            <p:cNvSpPr txBox="1"/>
            <p:nvPr/>
          </p:nvSpPr>
          <p:spPr bwMode="auto">
            <a:xfrm>
              <a:off x="6737201" y="960441"/>
              <a:ext cx="1182265" cy="307777"/>
            </a:xfrm>
            <a:prstGeom prst="rect">
              <a:avLst/>
            </a:prstGeom>
            <a:noFill/>
          </p:spPr>
          <p:txBody>
            <a:bodyPr wrap="square">
              <a:spAutoFit/>
            </a:bodyPr>
            <a:lstStyle/>
            <a:p>
              <a:pPr>
                <a:defRPr/>
              </a:pPr>
              <a:r>
                <a:rPr lang="en-US" altLang="ja-JP" sz="1400" dirty="0">
                  <a:latin typeface="Century" pitchFamily="18" charset="0"/>
                  <a:ea typeface="ＭＳ 明朝" pitchFamily="17" charset="-128"/>
                </a:rPr>
                <a:t>C:</a:t>
              </a:r>
              <a:r>
                <a:rPr lang="ja-JP" altLang="en-US" sz="1400" dirty="0">
                  <a:latin typeface="Century" pitchFamily="18" charset="0"/>
                  <a:ea typeface="ＭＳ 明朝" pitchFamily="17" charset="-128"/>
                </a:rPr>
                <a:t>活動的快</a:t>
              </a:r>
            </a:p>
          </p:txBody>
        </p:sp>
        <p:sp>
          <p:nvSpPr>
            <p:cNvPr id="22" name="テキスト ボックス 21"/>
            <p:cNvSpPr txBox="1"/>
            <p:nvPr/>
          </p:nvSpPr>
          <p:spPr bwMode="auto">
            <a:xfrm>
              <a:off x="6871292" y="3284984"/>
              <a:ext cx="901700" cy="307777"/>
            </a:xfrm>
            <a:prstGeom prst="rect">
              <a:avLst/>
            </a:prstGeom>
            <a:noFill/>
          </p:spPr>
          <p:txBody>
            <a:bodyPr>
              <a:spAutoFit/>
            </a:bodyPr>
            <a:lstStyle/>
            <a:p>
              <a:pPr>
                <a:defRPr/>
              </a:pPr>
              <a:r>
                <a:rPr lang="en-US" altLang="ja-JP" sz="1400" dirty="0">
                  <a:latin typeface="Century" pitchFamily="18" charset="0"/>
                  <a:ea typeface="ＭＳ 明朝" pitchFamily="17" charset="-128"/>
                </a:rPr>
                <a:t>F:</a:t>
              </a:r>
              <a:r>
                <a:rPr lang="ja-JP" altLang="en-US" sz="1400" dirty="0">
                  <a:latin typeface="Century" pitchFamily="18" charset="0"/>
                  <a:ea typeface="ＭＳ 明朝" pitchFamily="17" charset="-128"/>
                </a:rPr>
                <a:t>驚愕</a:t>
              </a:r>
            </a:p>
          </p:txBody>
        </p:sp>
        <p:sp>
          <p:nvSpPr>
            <p:cNvPr id="36" name="テキスト ボックス 35"/>
            <p:cNvSpPr txBox="1"/>
            <p:nvPr/>
          </p:nvSpPr>
          <p:spPr bwMode="auto">
            <a:xfrm>
              <a:off x="4069171" y="3284984"/>
              <a:ext cx="901700" cy="307777"/>
            </a:xfrm>
            <a:prstGeom prst="rect">
              <a:avLst/>
            </a:prstGeom>
            <a:noFill/>
          </p:spPr>
          <p:txBody>
            <a:bodyPr>
              <a:spAutoFit/>
            </a:bodyPr>
            <a:lstStyle/>
            <a:p>
              <a:pPr>
                <a:defRPr/>
              </a:pPr>
              <a:r>
                <a:rPr lang="en-US" altLang="ja-JP" sz="1400" dirty="0">
                  <a:latin typeface="Century" pitchFamily="18" charset="0"/>
                  <a:ea typeface="ＭＳ 明朝" pitchFamily="17" charset="-128"/>
                </a:rPr>
                <a:t>D</a:t>
              </a:r>
              <a:r>
                <a:rPr lang="en-US" altLang="ja-JP" sz="1400" dirty="0" smtClean="0">
                  <a:latin typeface="Century" pitchFamily="18" charset="0"/>
                  <a:ea typeface="ＭＳ 明朝" pitchFamily="17" charset="-128"/>
                </a:rPr>
                <a:t>:</a:t>
              </a:r>
              <a:r>
                <a:rPr lang="ja-JP" altLang="en-US" sz="1400" dirty="0">
                  <a:latin typeface="Century" pitchFamily="18" charset="0"/>
                  <a:ea typeface="ＭＳ 明朝" pitchFamily="17" charset="-128"/>
                </a:rPr>
                <a:t>集中</a:t>
              </a:r>
            </a:p>
          </p:txBody>
        </p:sp>
        <p:sp>
          <p:nvSpPr>
            <p:cNvPr id="37" name="テキスト ボックス 36"/>
            <p:cNvSpPr txBox="1"/>
            <p:nvPr/>
          </p:nvSpPr>
          <p:spPr bwMode="auto">
            <a:xfrm>
              <a:off x="945745" y="3284984"/>
              <a:ext cx="1320179" cy="340023"/>
            </a:xfrm>
            <a:prstGeom prst="rect">
              <a:avLst/>
            </a:prstGeom>
            <a:noFill/>
          </p:spPr>
          <p:txBody>
            <a:bodyPr>
              <a:spAutoFit/>
            </a:bodyPr>
            <a:lstStyle/>
            <a:p>
              <a:pPr>
                <a:defRPr/>
              </a:pPr>
              <a:r>
                <a:rPr lang="en-US" altLang="ja-JP" sz="1400" dirty="0">
                  <a:latin typeface="Century" pitchFamily="18" charset="0"/>
                  <a:ea typeface="ＭＳ 明朝" pitchFamily="17" charset="-128"/>
                </a:rPr>
                <a:t>E</a:t>
              </a:r>
              <a:r>
                <a:rPr lang="en-US" altLang="ja-JP" sz="1400" dirty="0" smtClean="0">
                  <a:latin typeface="Century" pitchFamily="18" charset="0"/>
                  <a:ea typeface="ＭＳ 明朝" pitchFamily="17" charset="-128"/>
                </a:rPr>
                <a:t>:</a:t>
              </a:r>
              <a:r>
                <a:rPr lang="ja-JP" altLang="en-US" sz="1400" dirty="0" smtClean="0">
                  <a:latin typeface="Century" pitchFamily="18" charset="0"/>
                  <a:ea typeface="ＭＳ 明朝" pitchFamily="17" charset="-128"/>
                </a:rPr>
                <a:t>非活動的快</a:t>
              </a:r>
              <a:endParaRPr lang="ja-JP" altLang="en-US" sz="1400" dirty="0">
                <a:latin typeface="Century" pitchFamily="18" charset="0"/>
                <a:ea typeface="ＭＳ 明朝" pitchFamily="17" charset="-128"/>
              </a:endParaRPr>
            </a:p>
          </p:txBody>
        </p:sp>
        <p:sp>
          <p:nvSpPr>
            <p:cNvPr id="38" name="テキスト ボックス 37"/>
            <p:cNvSpPr txBox="1"/>
            <p:nvPr/>
          </p:nvSpPr>
          <p:spPr bwMode="auto">
            <a:xfrm>
              <a:off x="3924423" y="960441"/>
              <a:ext cx="1182265" cy="307777"/>
            </a:xfrm>
            <a:prstGeom prst="rect">
              <a:avLst/>
            </a:prstGeom>
            <a:noFill/>
          </p:spPr>
          <p:txBody>
            <a:bodyPr wrap="square">
              <a:spAutoFit/>
            </a:bodyPr>
            <a:lstStyle/>
            <a:p>
              <a:pPr>
                <a:defRPr/>
              </a:pPr>
              <a:r>
                <a:rPr lang="en-US" altLang="ja-JP" sz="1400" dirty="0">
                  <a:latin typeface="Century" pitchFamily="18" charset="0"/>
                  <a:ea typeface="ＭＳ 明朝" pitchFamily="17" charset="-128"/>
                </a:rPr>
                <a:t>B</a:t>
              </a:r>
              <a:r>
                <a:rPr lang="en-US" altLang="ja-JP" sz="1400" dirty="0" smtClean="0">
                  <a:latin typeface="Century" pitchFamily="18" charset="0"/>
                  <a:ea typeface="ＭＳ 明朝" pitchFamily="17" charset="-128"/>
                </a:rPr>
                <a:t>:</a:t>
              </a:r>
              <a:r>
                <a:rPr lang="ja-JP" altLang="en-US" sz="1400" dirty="0">
                  <a:latin typeface="Century" pitchFamily="18" charset="0"/>
                  <a:ea typeface="ＭＳ 明朝" pitchFamily="17" charset="-128"/>
                </a:rPr>
                <a:t>倦怠</a:t>
              </a:r>
            </a:p>
          </p:txBody>
        </p:sp>
        <p:sp>
          <p:nvSpPr>
            <p:cNvPr id="39" name="テキスト ボックス 38"/>
            <p:cNvSpPr txBox="1"/>
            <p:nvPr/>
          </p:nvSpPr>
          <p:spPr bwMode="auto">
            <a:xfrm>
              <a:off x="957762" y="960441"/>
              <a:ext cx="1296144" cy="307777"/>
            </a:xfrm>
            <a:prstGeom prst="rect">
              <a:avLst/>
            </a:prstGeom>
            <a:noFill/>
          </p:spPr>
          <p:txBody>
            <a:bodyPr wrap="square">
              <a:spAutoFit/>
            </a:bodyPr>
            <a:lstStyle/>
            <a:p>
              <a:pPr>
                <a:defRPr/>
              </a:pPr>
              <a:r>
                <a:rPr lang="en-US" altLang="ja-JP" sz="1400" dirty="0">
                  <a:latin typeface="Century" pitchFamily="18" charset="0"/>
                  <a:ea typeface="ＭＳ 明朝" pitchFamily="17" charset="-128"/>
                </a:rPr>
                <a:t>A</a:t>
              </a:r>
              <a:r>
                <a:rPr lang="en-US" altLang="ja-JP" sz="1400" dirty="0" smtClean="0">
                  <a:latin typeface="Century" pitchFamily="18" charset="0"/>
                  <a:ea typeface="ＭＳ 明朝" pitchFamily="17" charset="-128"/>
                </a:rPr>
                <a:t>:</a:t>
              </a:r>
              <a:r>
                <a:rPr lang="ja-JP" altLang="en-US" sz="1400" dirty="0" smtClean="0">
                  <a:latin typeface="Century" pitchFamily="18" charset="0"/>
                  <a:ea typeface="ＭＳ 明朝" pitchFamily="17" charset="-128"/>
                </a:rPr>
                <a:t>抑鬱・不安</a:t>
              </a:r>
              <a:endParaRPr lang="ja-JP" altLang="en-US" sz="1400" dirty="0">
                <a:latin typeface="Century" pitchFamily="18" charset="0"/>
                <a:ea typeface="ＭＳ 明朝" pitchFamily="17" charset="-128"/>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additive="base">
                                        <p:cTn id="7" dur="500" fill="hold"/>
                                        <p:tgtEl>
                                          <p:spTgt spid="9219"/>
                                        </p:tgtEl>
                                        <p:attrNameLst>
                                          <p:attrName>ppt_x</p:attrName>
                                        </p:attrNameLst>
                                      </p:cBhvr>
                                      <p:tavLst>
                                        <p:tav tm="0">
                                          <p:val>
                                            <p:strVal val="#ppt_x"/>
                                          </p:val>
                                        </p:tav>
                                        <p:tav tm="100000">
                                          <p:val>
                                            <p:strVal val="#ppt_x"/>
                                          </p:val>
                                        </p:tav>
                                      </p:tavLst>
                                    </p:anim>
                                    <p:anim calcmode="lin" valueType="num">
                                      <p:cBhvr additive="base">
                                        <p:cTn id="8"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8729" y="3403054"/>
            <a:ext cx="5867400" cy="280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グループ化 1"/>
          <p:cNvGrpSpPr/>
          <p:nvPr/>
        </p:nvGrpSpPr>
        <p:grpSpPr>
          <a:xfrm>
            <a:off x="-10453" y="404813"/>
            <a:ext cx="5914366" cy="2767012"/>
            <a:chOff x="-10453" y="404813"/>
            <a:chExt cx="5914366" cy="2767012"/>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095" y="643930"/>
              <a:ext cx="5572125"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242" name="グループ化 12"/>
            <p:cNvGrpSpPr>
              <a:grpSpLocks/>
            </p:cNvGrpSpPr>
            <p:nvPr/>
          </p:nvGrpSpPr>
          <p:grpSpPr bwMode="auto">
            <a:xfrm>
              <a:off x="-10453" y="404813"/>
              <a:ext cx="5914366" cy="2767012"/>
              <a:chOff x="1501246" y="2022956"/>
              <a:chExt cx="5915502" cy="2766975"/>
            </a:xfrm>
          </p:grpSpPr>
          <p:cxnSp>
            <p:nvCxnSpPr>
              <p:cNvPr id="15" name="直線コネクタ 14"/>
              <p:cNvCxnSpPr/>
              <p:nvPr/>
            </p:nvCxnSpPr>
            <p:spPr>
              <a:xfrm flipV="1">
                <a:off x="3696327" y="2188149"/>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460062" y="2188149"/>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V="1">
                <a:off x="5617765" y="2188149"/>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501246" y="3068961"/>
                <a:ext cx="373444" cy="720079"/>
              </a:xfrm>
              <a:prstGeom prst="rect">
                <a:avLst/>
              </a:prstGeom>
              <a:noFill/>
            </p:spPr>
            <p:txBody>
              <a:bodyPr vert="wordArtVertRtl">
                <a:spAutoFit/>
              </a:bodyPr>
              <a:lstStyle/>
              <a:p>
                <a:pPr algn="ctr">
                  <a:defRPr/>
                </a:pPr>
                <a:r>
                  <a:rPr lang="en-US" altLang="ja-JP" sz="1050" dirty="0" smtClean="0">
                    <a:latin typeface="Century" pitchFamily="18" charset="0"/>
                    <a:ea typeface="ＭＳ 明朝" pitchFamily="17" charset="-128"/>
                  </a:rPr>
                  <a:t>SBP</a:t>
                </a:r>
                <a:endParaRPr lang="ja-JP" altLang="en-US" sz="1050" dirty="0">
                  <a:latin typeface="Century" pitchFamily="18" charset="0"/>
                  <a:ea typeface="ＭＳ 明朝" pitchFamily="17" charset="-128"/>
                </a:endParaRPr>
              </a:p>
            </p:txBody>
          </p:sp>
          <p:sp>
            <p:nvSpPr>
              <p:cNvPr id="19" name="テキスト ボックス 18"/>
              <p:cNvSpPr txBox="1"/>
              <p:nvPr/>
            </p:nvSpPr>
            <p:spPr>
              <a:xfrm>
                <a:off x="1691124" y="2022956"/>
                <a:ext cx="720863" cy="253997"/>
              </a:xfrm>
              <a:prstGeom prst="rect">
                <a:avLst/>
              </a:prstGeom>
              <a:noFill/>
            </p:spPr>
            <p:txBody>
              <a:bodyPr>
                <a:spAutoFit/>
              </a:bodyPr>
              <a:lstStyle/>
              <a:p>
                <a:pPr>
                  <a:defRPr/>
                </a:pPr>
                <a:r>
                  <a:rPr lang="en-US" altLang="ja-JP" sz="1050" dirty="0">
                    <a:latin typeface="Century" pitchFamily="18" charset="0"/>
                    <a:ea typeface="ＭＳ 明朝" pitchFamily="17" charset="-128"/>
                  </a:rPr>
                  <a:t>(mmHg)</a:t>
                </a:r>
                <a:endParaRPr lang="ja-JP" altLang="en-US" sz="1050" dirty="0">
                  <a:latin typeface="Century" pitchFamily="18" charset="0"/>
                  <a:ea typeface="ＭＳ 明朝" pitchFamily="17" charset="-128"/>
                </a:endParaRPr>
              </a:p>
            </p:txBody>
          </p:sp>
          <p:sp>
            <p:nvSpPr>
              <p:cNvPr id="20" name="テキスト ボックス 19"/>
              <p:cNvSpPr txBox="1"/>
              <p:nvPr/>
            </p:nvSpPr>
            <p:spPr>
              <a:xfrm>
                <a:off x="2581882" y="2181704"/>
                <a:ext cx="511273"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安静</a:t>
                </a:r>
              </a:p>
            </p:txBody>
          </p:sp>
          <p:sp>
            <p:nvSpPr>
              <p:cNvPr id="21" name="テキスト ボックス 20"/>
              <p:cNvSpPr txBox="1"/>
              <p:nvPr/>
            </p:nvSpPr>
            <p:spPr>
              <a:xfrm>
                <a:off x="3766384" y="2181704"/>
                <a:ext cx="597015"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思考</a:t>
                </a:r>
              </a:p>
            </p:txBody>
          </p:sp>
          <p:sp>
            <p:nvSpPr>
              <p:cNvPr id="22" name="テキスト ボックス 21"/>
              <p:cNvSpPr txBox="1"/>
              <p:nvPr/>
            </p:nvSpPr>
            <p:spPr>
              <a:xfrm>
                <a:off x="4614272" y="2181704"/>
                <a:ext cx="935218"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スピーチ</a:t>
                </a:r>
              </a:p>
            </p:txBody>
          </p:sp>
          <p:sp>
            <p:nvSpPr>
              <p:cNvPr id="23" name="テキスト ボックス 22"/>
              <p:cNvSpPr txBox="1"/>
              <p:nvPr/>
            </p:nvSpPr>
            <p:spPr>
              <a:xfrm>
                <a:off x="5989311" y="2181704"/>
                <a:ext cx="1017783"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回復</a:t>
                </a:r>
              </a:p>
            </p:txBody>
          </p:sp>
          <p:sp>
            <p:nvSpPr>
              <p:cNvPr id="24" name="テキスト ボックス 23"/>
              <p:cNvSpPr txBox="1"/>
              <p:nvPr/>
            </p:nvSpPr>
            <p:spPr>
              <a:xfrm>
                <a:off x="6948345" y="4535934"/>
                <a:ext cx="468403" cy="253997"/>
              </a:xfrm>
              <a:prstGeom prst="rect">
                <a:avLst/>
              </a:prstGeom>
              <a:noFill/>
            </p:spPr>
            <p:txBody>
              <a:bodyPr>
                <a:spAutoFit/>
              </a:bodyPr>
              <a:lstStyle/>
              <a:p>
                <a:pPr>
                  <a:defRPr/>
                </a:pPr>
                <a:r>
                  <a:rPr lang="en-US" altLang="ja-JP" sz="1050" dirty="0">
                    <a:latin typeface="Century" pitchFamily="18" charset="0"/>
                    <a:ea typeface="ＭＳ 明朝" pitchFamily="17" charset="-128"/>
                  </a:rPr>
                  <a:t>(sec)</a:t>
                </a:r>
                <a:endParaRPr lang="ja-JP" altLang="en-US" sz="1050" dirty="0">
                  <a:latin typeface="Century" pitchFamily="18" charset="0"/>
                  <a:ea typeface="ＭＳ 明朝" pitchFamily="17" charset="-128"/>
                </a:endParaRPr>
              </a:p>
            </p:txBody>
          </p:sp>
        </p:grpSp>
      </p:grpSp>
      <p:cxnSp>
        <p:nvCxnSpPr>
          <p:cNvPr id="41" name="直線矢印コネクタ 40"/>
          <p:cNvCxnSpPr/>
          <p:nvPr/>
        </p:nvCxnSpPr>
        <p:spPr>
          <a:xfrm>
            <a:off x="5724525" y="1628775"/>
            <a:ext cx="576263" cy="0"/>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0245" name="テキスト ボックス 7"/>
          <p:cNvSpPr txBox="1">
            <a:spLocks noChangeArrowheads="1"/>
          </p:cNvSpPr>
          <p:nvPr/>
        </p:nvSpPr>
        <p:spPr bwMode="auto">
          <a:xfrm>
            <a:off x="6300788" y="1006475"/>
            <a:ext cx="2951162" cy="1477328"/>
          </a:xfrm>
          <a:prstGeom prst="rect">
            <a:avLst/>
          </a:prstGeom>
          <a:noFill/>
          <a:ln w="9525">
            <a:noFill/>
            <a:miter lim="800000"/>
            <a:headEnd/>
            <a:tailEnd/>
          </a:ln>
        </p:spPr>
        <p:txBody>
          <a:bodyPr>
            <a:spAutoFit/>
          </a:bodyPr>
          <a:lstStyle/>
          <a:p>
            <a:r>
              <a:rPr lang="en-US" altLang="ja-JP" dirty="0">
                <a:latin typeface="HG丸ｺﾞｼｯｸM-PRO" pitchFamily="50" charset="-128"/>
                <a:ea typeface="HG丸ｺﾞｼｯｸM-PRO" pitchFamily="50" charset="-128"/>
              </a:rPr>
              <a:t>SBP</a:t>
            </a:r>
            <a:r>
              <a:rPr lang="ja-JP" altLang="en-US" dirty="0" err="1">
                <a:latin typeface="HG丸ｺﾞｼｯｸM-PRO" pitchFamily="50" charset="-128"/>
                <a:ea typeface="HG丸ｺﾞｼｯｸM-PRO" pitchFamily="50" charset="-128"/>
              </a:rPr>
              <a:t>は・・</a:t>
            </a:r>
            <a:r>
              <a:rPr lang="ja-JP" altLang="en-US" dirty="0">
                <a:latin typeface="HG丸ｺﾞｼｯｸM-PRO" pitchFamily="50" charset="-128"/>
                <a:ea typeface="HG丸ｺﾞｼｯｸM-PRO" pitchFamily="50" charset="-128"/>
              </a:rPr>
              <a:t>・</a:t>
            </a:r>
            <a:endParaRPr lang="en-US" altLang="ja-JP" dirty="0">
              <a:latin typeface="HG丸ｺﾞｼｯｸM-PRO" pitchFamily="50" charset="-128"/>
              <a:ea typeface="HG丸ｺﾞｼｯｸM-PRO" pitchFamily="50" charset="-128"/>
            </a:endParaRPr>
          </a:p>
          <a:p>
            <a:r>
              <a:rPr lang="ja-JP" altLang="en-US" dirty="0">
                <a:solidFill>
                  <a:srgbClr val="FF0000"/>
                </a:solidFill>
                <a:latin typeface="HG丸ｺﾞｼｯｸM-PRO" pitchFamily="50" charset="-128"/>
                <a:ea typeface="HG丸ｺﾞｼｯｸM-PRO" pitchFamily="50" charset="-128"/>
              </a:rPr>
              <a:t>思考・スピーチに</a:t>
            </a:r>
            <a:r>
              <a:rPr lang="ja-JP" altLang="en-US" dirty="0" smtClean="0">
                <a:solidFill>
                  <a:srgbClr val="FF0000"/>
                </a:solidFill>
                <a:latin typeface="HG丸ｺﾞｼｯｸM-PRO" pitchFamily="50" charset="-128"/>
                <a:ea typeface="HG丸ｺﾞｼｯｸM-PRO" pitchFamily="50" charset="-128"/>
              </a:rPr>
              <a:t>入って</a:t>
            </a:r>
            <a:endParaRPr lang="en-US" altLang="ja-JP" dirty="0" smtClean="0">
              <a:solidFill>
                <a:srgbClr val="FF0000"/>
              </a:solidFill>
              <a:latin typeface="HG丸ｺﾞｼｯｸM-PRO" pitchFamily="50" charset="-128"/>
              <a:ea typeface="HG丸ｺﾞｼｯｸM-PRO" pitchFamily="50" charset="-128"/>
            </a:endParaRPr>
          </a:p>
          <a:p>
            <a:r>
              <a:rPr lang="ja-JP" altLang="en-US" dirty="0" smtClean="0">
                <a:solidFill>
                  <a:srgbClr val="FF0000"/>
                </a:solidFill>
                <a:latin typeface="HG丸ｺﾞｼｯｸM-PRO" pitchFamily="50" charset="-128"/>
                <a:ea typeface="HG丸ｺﾞｼｯｸM-PRO" pitchFamily="50" charset="-128"/>
              </a:rPr>
              <a:t>有意</a:t>
            </a:r>
            <a:r>
              <a:rPr lang="ja-JP" altLang="en-US" dirty="0">
                <a:solidFill>
                  <a:srgbClr val="FF0000"/>
                </a:solidFill>
                <a:latin typeface="HG丸ｺﾞｼｯｸM-PRO" pitchFamily="50" charset="-128"/>
                <a:ea typeface="HG丸ｺﾞｼｯｸM-PRO" pitchFamily="50" charset="-128"/>
              </a:rPr>
              <a:t>に上昇！</a:t>
            </a:r>
            <a:endParaRPr lang="en-US" altLang="ja-JP" dirty="0">
              <a:solidFill>
                <a:srgbClr val="FF0000"/>
              </a:solidFill>
              <a:latin typeface="HG丸ｺﾞｼｯｸM-PRO" pitchFamily="50" charset="-128"/>
              <a:ea typeface="HG丸ｺﾞｼｯｸM-PRO" pitchFamily="50" charset="-128"/>
            </a:endParaRPr>
          </a:p>
          <a:p>
            <a:r>
              <a:rPr lang="ja-JP" altLang="en-US" dirty="0">
                <a:latin typeface="HG丸ｺﾞｼｯｸM-PRO" pitchFamily="50" charset="-128"/>
                <a:ea typeface="HG丸ｺﾞｼｯｸM-PRO" pitchFamily="50" charset="-128"/>
              </a:rPr>
              <a:t>しかし、群による変化</a:t>
            </a:r>
            <a:r>
              <a:rPr lang="ja-JP" altLang="en-US" dirty="0" smtClean="0">
                <a:latin typeface="HG丸ｺﾞｼｯｸM-PRO" pitchFamily="50" charset="-128"/>
                <a:ea typeface="HG丸ｺﾞｼｯｸM-PRO" pitchFamily="50" charset="-128"/>
              </a:rPr>
              <a:t>の</a:t>
            </a:r>
            <a:endParaRPr lang="en-US" altLang="ja-JP" dirty="0" smtClean="0">
              <a:latin typeface="HG丸ｺﾞｼｯｸM-PRO" pitchFamily="50" charset="-128"/>
              <a:ea typeface="HG丸ｺﾞｼｯｸM-PRO" pitchFamily="50" charset="-128"/>
            </a:endParaRPr>
          </a:p>
          <a:p>
            <a:r>
              <a:rPr lang="ja-JP" altLang="en-US" dirty="0" smtClean="0">
                <a:latin typeface="HG丸ｺﾞｼｯｸM-PRO" pitchFamily="50" charset="-128"/>
                <a:ea typeface="HG丸ｺﾞｼｯｸM-PRO" pitchFamily="50" charset="-128"/>
              </a:rPr>
              <a:t>違い</a:t>
            </a:r>
            <a:r>
              <a:rPr lang="ja-JP" altLang="en-US" dirty="0">
                <a:latin typeface="HG丸ｺﾞｼｯｸM-PRO" pitchFamily="50" charset="-128"/>
                <a:ea typeface="HG丸ｺﾞｼｯｸM-PRO" pitchFamily="50" charset="-128"/>
              </a:rPr>
              <a:t>に有意差なし。</a:t>
            </a:r>
            <a:endParaRPr lang="en-US" altLang="ja-JP" dirty="0">
              <a:latin typeface="HG丸ｺﾞｼｯｸM-PRO" pitchFamily="50" charset="-128"/>
              <a:ea typeface="HG丸ｺﾞｼｯｸM-PRO" pitchFamily="50" charset="-128"/>
            </a:endParaRPr>
          </a:p>
        </p:txBody>
      </p:sp>
      <p:sp>
        <p:nvSpPr>
          <p:cNvPr id="10246" name="テキスト ボックス 7"/>
          <p:cNvSpPr txBox="1">
            <a:spLocks noChangeArrowheads="1"/>
          </p:cNvSpPr>
          <p:nvPr/>
        </p:nvSpPr>
        <p:spPr bwMode="auto">
          <a:xfrm>
            <a:off x="111124" y="3957638"/>
            <a:ext cx="2717826" cy="1477328"/>
          </a:xfrm>
          <a:prstGeom prst="rect">
            <a:avLst/>
          </a:prstGeom>
          <a:noFill/>
          <a:ln w="9525">
            <a:noFill/>
            <a:miter lim="800000"/>
            <a:headEnd/>
            <a:tailEnd/>
          </a:ln>
        </p:spPr>
        <p:txBody>
          <a:bodyPr wrap="square">
            <a:spAutoFit/>
          </a:bodyPr>
          <a:lstStyle/>
          <a:p>
            <a:r>
              <a:rPr lang="en-US" altLang="ja-JP" dirty="0">
                <a:latin typeface="HG丸ｺﾞｼｯｸM-PRO" pitchFamily="50" charset="-128"/>
                <a:ea typeface="HG丸ｺﾞｼｯｸM-PRO" pitchFamily="50" charset="-128"/>
              </a:rPr>
              <a:t>DBP</a:t>
            </a:r>
            <a:r>
              <a:rPr lang="ja-JP" altLang="en-US" dirty="0" err="1" smtClean="0">
                <a:latin typeface="HG丸ｺﾞｼｯｸM-PRO" pitchFamily="50" charset="-128"/>
                <a:ea typeface="HG丸ｺﾞｼｯｸM-PRO" pitchFamily="50" charset="-128"/>
              </a:rPr>
              <a:t>は・・</a:t>
            </a:r>
            <a:r>
              <a:rPr lang="ja-JP" altLang="en-US" dirty="0" smtClean="0">
                <a:latin typeface="HG丸ｺﾞｼｯｸM-PRO" pitchFamily="50" charset="-128"/>
                <a:ea typeface="HG丸ｺﾞｼｯｸM-PRO" pitchFamily="50" charset="-128"/>
              </a:rPr>
              <a:t>・</a:t>
            </a:r>
            <a:endParaRPr lang="en-US" altLang="ja-JP" dirty="0">
              <a:latin typeface="HG丸ｺﾞｼｯｸM-PRO" pitchFamily="50" charset="-128"/>
              <a:ea typeface="HG丸ｺﾞｼｯｸM-PRO" pitchFamily="50" charset="-128"/>
            </a:endParaRPr>
          </a:p>
          <a:p>
            <a:r>
              <a:rPr lang="ja-JP" altLang="en-US" dirty="0">
                <a:latin typeface="HG丸ｺﾞｼｯｸM-PRO" pitchFamily="50" charset="-128"/>
                <a:ea typeface="HG丸ｺﾞｼｯｸM-PRO" pitchFamily="50" charset="-128"/>
              </a:rPr>
              <a:t>思考・スピーチに</a:t>
            </a:r>
            <a:r>
              <a:rPr lang="ja-JP" altLang="en-US" dirty="0" smtClean="0">
                <a:latin typeface="HG丸ｺﾞｼｯｸM-PRO" pitchFamily="50" charset="-128"/>
                <a:ea typeface="HG丸ｺﾞｼｯｸM-PRO" pitchFamily="50" charset="-128"/>
              </a:rPr>
              <a:t>入って</a:t>
            </a:r>
            <a:endParaRPr lang="en-US" altLang="ja-JP" dirty="0" smtClean="0">
              <a:latin typeface="HG丸ｺﾞｼｯｸM-PRO" pitchFamily="50" charset="-128"/>
              <a:ea typeface="HG丸ｺﾞｼｯｸM-PRO" pitchFamily="50" charset="-128"/>
            </a:endParaRPr>
          </a:p>
          <a:p>
            <a:r>
              <a:rPr lang="ja-JP" altLang="en-US" dirty="0" smtClean="0">
                <a:latin typeface="HG丸ｺﾞｼｯｸM-PRO" pitchFamily="50" charset="-128"/>
                <a:ea typeface="HG丸ｺﾞｼｯｸM-PRO" pitchFamily="50" charset="-128"/>
              </a:rPr>
              <a:t>有意</a:t>
            </a:r>
            <a:r>
              <a:rPr lang="ja-JP" altLang="en-US" dirty="0">
                <a:latin typeface="HG丸ｺﾞｼｯｸM-PRO" pitchFamily="50" charset="-128"/>
                <a:ea typeface="HG丸ｺﾞｼｯｸM-PRO" pitchFamily="50" charset="-128"/>
              </a:rPr>
              <a:t>に上昇し、</a:t>
            </a:r>
            <a:r>
              <a:rPr lang="ja-JP" altLang="en-US" dirty="0" smtClean="0">
                <a:latin typeface="HG丸ｺﾞｼｯｸM-PRO" pitchFamily="50" charset="-128"/>
                <a:ea typeface="HG丸ｺﾞｼｯｸM-PRO" pitchFamily="50" charset="-128"/>
              </a:rPr>
              <a:t>さらに</a:t>
            </a:r>
            <a:endParaRPr lang="en-US" altLang="ja-JP" dirty="0" smtClean="0">
              <a:latin typeface="HG丸ｺﾞｼｯｸM-PRO" pitchFamily="50" charset="-128"/>
              <a:ea typeface="HG丸ｺﾞｼｯｸM-PRO" pitchFamily="50" charset="-128"/>
            </a:endParaRPr>
          </a:p>
          <a:p>
            <a:r>
              <a:rPr lang="ja-JP" altLang="en-US" dirty="0" smtClean="0">
                <a:solidFill>
                  <a:srgbClr val="FF0000"/>
                </a:solidFill>
                <a:latin typeface="HG丸ｺﾞｼｯｸM-PRO" pitchFamily="50" charset="-128"/>
                <a:ea typeface="HG丸ｺﾞｼｯｸM-PRO" pitchFamily="50" charset="-128"/>
              </a:rPr>
              <a:t>同伴群</a:t>
            </a:r>
            <a:r>
              <a:rPr lang="ja-JP" altLang="en-US" dirty="0">
                <a:solidFill>
                  <a:srgbClr val="FF0000"/>
                </a:solidFill>
                <a:latin typeface="HG丸ｺﾞｼｯｸM-PRO" pitchFamily="50" charset="-128"/>
                <a:ea typeface="HG丸ｺﾞｼｯｸM-PRO" pitchFamily="50" charset="-128"/>
              </a:rPr>
              <a:t>のほうが有意</a:t>
            </a:r>
            <a:r>
              <a:rPr lang="ja-JP" altLang="en-US" dirty="0" smtClean="0">
                <a:solidFill>
                  <a:srgbClr val="FF0000"/>
                </a:solidFill>
                <a:latin typeface="HG丸ｺﾞｼｯｸM-PRO" pitchFamily="50" charset="-128"/>
                <a:ea typeface="HG丸ｺﾞｼｯｸM-PRO" pitchFamily="50" charset="-128"/>
              </a:rPr>
              <a:t>に</a:t>
            </a:r>
            <a:endParaRPr lang="en-US" altLang="ja-JP" dirty="0" smtClean="0">
              <a:solidFill>
                <a:srgbClr val="FF0000"/>
              </a:solidFill>
              <a:latin typeface="HG丸ｺﾞｼｯｸM-PRO" pitchFamily="50" charset="-128"/>
              <a:ea typeface="HG丸ｺﾞｼｯｸM-PRO" pitchFamily="50" charset="-128"/>
            </a:endParaRPr>
          </a:p>
          <a:p>
            <a:r>
              <a:rPr lang="ja-JP" altLang="en-US" dirty="0" smtClean="0">
                <a:solidFill>
                  <a:srgbClr val="FF0000"/>
                </a:solidFill>
                <a:latin typeface="HG丸ｺﾞｼｯｸM-PRO" pitchFamily="50" charset="-128"/>
                <a:ea typeface="HG丸ｺﾞｼｯｸM-PRO" pitchFamily="50" charset="-128"/>
              </a:rPr>
              <a:t>低い</a:t>
            </a:r>
            <a:r>
              <a:rPr lang="ja-JP" altLang="en-US" dirty="0">
                <a:solidFill>
                  <a:srgbClr val="FF0000"/>
                </a:solidFill>
                <a:latin typeface="HG丸ｺﾞｼｯｸM-PRO" pitchFamily="50" charset="-128"/>
                <a:ea typeface="HG丸ｺﾞｼｯｸM-PRO" pitchFamily="50" charset="-128"/>
              </a:rPr>
              <a:t>！</a:t>
            </a:r>
            <a:endParaRPr lang="en-US" altLang="ja-JP" dirty="0">
              <a:solidFill>
                <a:srgbClr val="FF0000"/>
              </a:solidFill>
              <a:latin typeface="HG丸ｺﾞｼｯｸM-PRO" pitchFamily="50" charset="-128"/>
              <a:ea typeface="HG丸ｺﾞｼｯｸM-PRO" pitchFamily="50" charset="-128"/>
            </a:endParaRPr>
          </a:p>
        </p:txBody>
      </p:sp>
      <p:cxnSp>
        <p:nvCxnSpPr>
          <p:cNvPr id="47" name="直線矢印コネクタ 46"/>
          <p:cNvCxnSpPr/>
          <p:nvPr/>
        </p:nvCxnSpPr>
        <p:spPr>
          <a:xfrm>
            <a:off x="2699792" y="4724400"/>
            <a:ext cx="576262" cy="0"/>
          </a:xfrm>
          <a:prstGeom prst="straightConnector1">
            <a:avLst/>
          </a:prstGeom>
          <a:ln w="38100">
            <a:solidFill>
              <a:srgbClr val="FFC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1711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245"/>
                                        </p:tgtEl>
                                        <p:attrNameLst>
                                          <p:attrName>style.visibility</p:attrName>
                                        </p:attrNameLst>
                                      </p:cBhvr>
                                      <p:to>
                                        <p:strVal val="visible"/>
                                      </p:to>
                                    </p:set>
                                    <p:animEffect transition="in" filter="fade">
                                      <p:cBhvr>
                                        <p:cTn id="18" dur="500"/>
                                        <p:tgtEl>
                                          <p:spTgt spid="1024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031"/>
                                        </p:tgtEl>
                                        <p:attrNameLst>
                                          <p:attrName>style.visibility</p:attrName>
                                        </p:attrNameLst>
                                      </p:cBhvr>
                                      <p:to>
                                        <p:strVal val="visible"/>
                                      </p:to>
                                    </p:set>
                                    <p:anim calcmode="lin" valueType="num">
                                      <p:cBhvr additive="base">
                                        <p:cTn id="23" dur="500" fill="hold"/>
                                        <p:tgtEl>
                                          <p:spTgt spid="1031"/>
                                        </p:tgtEl>
                                        <p:attrNameLst>
                                          <p:attrName>ppt_x</p:attrName>
                                        </p:attrNameLst>
                                      </p:cBhvr>
                                      <p:tavLst>
                                        <p:tav tm="0">
                                          <p:val>
                                            <p:strVal val="1+#ppt_w/2"/>
                                          </p:val>
                                        </p:tav>
                                        <p:tav tm="100000">
                                          <p:val>
                                            <p:strVal val="#ppt_x"/>
                                          </p:val>
                                        </p:tav>
                                      </p:tavLst>
                                    </p:anim>
                                    <p:anim calcmode="lin" valueType="num">
                                      <p:cBhvr additive="base">
                                        <p:cTn id="24" dur="500" fill="hold"/>
                                        <p:tgtEl>
                                          <p:spTgt spid="1031"/>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500"/>
                                        <p:tgtEl>
                                          <p:spTgt spid="4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0246"/>
                                        </p:tgtEl>
                                        <p:attrNameLst>
                                          <p:attrName>style.visibility</p:attrName>
                                        </p:attrNameLst>
                                      </p:cBhvr>
                                      <p:to>
                                        <p:strVal val="visible"/>
                                      </p:to>
                                    </p:set>
                                    <p:animEffect transition="in" filter="fade">
                                      <p:cBhvr>
                                        <p:cTn id="34" dur="500"/>
                                        <p:tgtEl>
                                          <p:spTgt spid="10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p:bldP spid="102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34923" y="165100"/>
            <a:ext cx="5937252" cy="2767013"/>
            <a:chOff x="34923" y="165100"/>
            <a:chExt cx="5937252" cy="2767013"/>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594" y="408856"/>
              <a:ext cx="5572125"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266" name="グループ化 1"/>
            <p:cNvGrpSpPr>
              <a:grpSpLocks/>
            </p:cNvGrpSpPr>
            <p:nvPr/>
          </p:nvGrpSpPr>
          <p:grpSpPr bwMode="auto">
            <a:xfrm>
              <a:off x="34923" y="165100"/>
              <a:ext cx="5937252" cy="2767013"/>
              <a:chOff x="1577516" y="2022956"/>
              <a:chExt cx="5937287" cy="2766975"/>
            </a:xfrm>
          </p:grpSpPr>
          <p:cxnSp>
            <p:nvCxnSpPr>
              <p:cNvPr id="4" name="直線コネクタ 3"/>
              <p:cNvCxnSpPr/>
              <p:nvPr/>
            </p:nvCxnSpPr>
            <p:spPr>
              <a:xfrm flipV="1">
                <a:off x="3725101" y="2199167"/>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flipV="1">
                <a:off x="4506155" y="2199167"/>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V="1">
                <a:off x="5682500" y="2199167"/>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1577516" y="3074120"/>
                <a:ext cx="373374" cy="720079"/>
              </a:xfrm>
              <a:prstGeom prst="rect">
                <a:avLst/>
              </a:prstGeom>
              <a:noFill/>
            </p:spPr>
            <p:txBody>
              <a:bodyPr vert="wordArtVertRtl">
                <a:spAutoFit/>
              </a:bodyPr>
              <a:lstStyle/>
              <a:p>
                <a:pPr algn="ctr">
                  <a:defRPr/>
                </a:pPr>
                <a:r>
                  <a:rPr lang="en-US" altLang="ja-JP" sz="1050" dirty="0">
                    <a:latin typeface="Century" pitchFamily="18" charset="0"/>
                    <a:ea typeface="ＭＳ 明朝" pitchFamily="17" charset="-128"/>
                  </a:rPr>
                  <a:t>HR</a:t>
                </a:r>
                <a:endParaRPr lang="ja-JP" altLang="en-US" sz="1050" dirty="0">
                  <a:latin typeface="Century" pitchFamily="18" charset="0"/>
                  <a:ea typeface="ＭＳ 明朝" pitchFamily="17" charset="-128"/>
                </a:endParaRPr>
              </a:p>
            </p:txBody>
          </p:sp>
          <p:sp>
            <p:nvSpPr>
              <p:cNvPr id="8" name="テキスト ボックス 7"/>
              <p:cNvSpPr txBox="1"/>
              <p:nvPr/>
            </p:nvSpPr>
            <p:spPr>
              <a:xfrm>
                <a:off x="1691819" y="2022956"/>
                <a:ext cx="720729" cy="253997"/>
              </a:xfrm>
              <a:prstGeom prst="rect">
                <a:avLst/>
              </a:prstGeom>
              <a:noFill/>
            </p:spPr>
            <p:txBody>
              <a:bodyPr>
                <a:spAutoFit/>
              </a:bodyPr>
              <a:lstStyle/>
              <a:p>
                <a:pPr algn="ctr">
                  <a:defRPr/>
                </a:pPr>
                <a:r>
                  <a:rPr lang="en-US" altLang="ja-JP" sz="1050" dirty="0">
                    <a:latin typeface="Century" pitchFamily="18" charset="0"/>
                    <a:ea typeface="ＭＳ 明朝" pitchFamily="17" charset="-128"/>
                  </a:rPr>
                  <a:t>(</a:t>
                </a:r>
                <a:r>
                  <a:rPr lang="en-US" altLang="ja-JP" sz="1050" dirty="0" err="1">
                    <a:latin typeface="Century" pitchFamily="18" charset="0"/>
                    <a:ea typeface="ＭＳ 明朝" pitchFamily="17" charset="-128"/>
                  </a:rPr>
                  <a:t>bpm</a:t>
                </a:r>
                <a:r>
                  <a:rPr lang="en-US" altLang="ja-JP" sz="1050" dirty="0">
                    <a:latin typeface="Century" pitchFamily="18" charset="0"/>
                    <a:ea typeface="ＭＳ 明朝" pitchFamily="17" charset="-128"/>
                  </a:rPr>
                  <a:t>)</a:t>
                </a:r>
                <a:endParaRPr lang="ja-JP" altLang="en-US" sz="1050" dirty="0">
                  <a:latin typeface="Century" pitchFamily="18" charset="0"/>
                  <a:ea typeface="ＭＳ 明朝" pitchFamily="17" charset="-128"/>
                </a:endParaRPr>
              </a:p>
            </p:txBody>
          </p:sp>
          <p:sp>
            <p:nvSpPr>
              <p:cNvPr id="9" name="テキスト ボックス 8"/>
              <p:cNvSpPr txBox="1"/>
              <p:nvPr/>
            </p:nvSpPr>
            <p:spPr>
              <a:xfrm>
                <a:off x="2582412" y="2181704"/>
                <a:ext cx="511178"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安静</a:t>
                </a:r>
              </a:p>
            </p:txBody>
          </p:sp>
          <p:sp>
            <p:nvSpPr>
              <p:cNvPr id="10" name="テキスト ボックス 9"/>
              <p:cNvSpPr txBox="1"/>
              <p:nvPr/>
            </p:nvSpPr>
            <p:spPr>
              <a:xfrm>
                <a:off x="3766694" y="2181704"/>
                <a:ext cx="595316"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思考</a:t>
                </a:r>
              </a:p>
            </p:txBody>
          </p:sp>
          <p:sp>
            <p:nvSpPr>
              <p:cNvPr id="11" name="テキスト ボックス 10"/>
              <p:cNvSpPr txBox="1"/>
              <p:nvPr/>
            </p:nvSpPr>
            <p:spPr>
              <a:xfrm>
                <a:off x="4614424" y="2181704"/>
                <a:ext cx="935043"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スピーチ</a:t>
                </a:r>
              </a:p>
            </p:txBody>
          </p:sp>
          <p:sp>
            <p:nvSpPr>
              <p:cNvPr id="12" name="テキスト ボックス 11"/>
              <p:cNvSpPr txBox="1"/>
              <p:nvPr/>
            </p:nvSpPr>
            <p:spPr>
              <a:xfrm>
                <a:off x="5989207" y="2181704"/>
                <a:ext cx="1017593"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回復</a:t>
                </a:r>
              </a:p>
            </p:txBody>
          </p:sp>
          <p:sp>
            <p:nvSpPr>
              <p:cNvPr id="13" name="テキスト ボックス 12"/>
              <p:cNvSpPr txBox="1"/>
              <p:nvPr/>
            </p:nvSpPr>
            <p:spPr>
              <a:xfrm>
                <a:off x="7046488" y="4535934"/>
                <a:ext cx="468315" cy="253997"/>
              </a:xfrm>
              <a:prstGeom prst="rect">
                <a:avLst/>
              </a:prstGeom>
              <a:noFill/>
            </p:spPr>
            <p:txBody>
              <a:bodyPr>
                <a:spAutoFit/>
              </a:bodyPr>
              <a:lstStyle/>
              <a:p>
                <a:pPr>
                  <a:defRPr/>
                </a:pPr>
                <a:r>
                  <a:rPr lang="en-US" altLang="ja-JP" sz="1050" dirty="0">
                    <a:latin typeface="Century" pitchFamily="18" charset="0"/>
                    <a:ea typeface="ＭＳ 明朝" pitchFamily="17" charset="-128"/>
                  </a:rPr>
                  <a:t>(sec)</a:t>
                </a:r>
                <a:endParaRPr lang="ja-JP" altLang="en-US" sz="1050" dirty="0">
                  <a:latin typeface="Century" pitchFamily="18" charset="0"/>
                  <a:ea typeface="ＭＳ 明朝" pitchFamily="17" charset="-128"/>
                </a:endParaRPr>
              </a:p>
            </p:txBody>
          </p:sp>
        </p:grpSp>
      </p:grpSp>
      <p:grpSp>
        <p:nvGrpSpPr>
          <p:cNvPr id="3" name="グループ化 2"/>
          <p:cNvGrpSpPr/>
          <p:nvPr/>
        </p:nvGrpSpPr>
        <p:grpSpPr>
          <a:xfrm>
            <a:off x="3203848" y="3356992"/>
            <a:ext cx="5940152" cy="2767012"/>
            <a:chOff x="3203848" y="3356992"/>
            <a:chExt cx="5940152" cy="2767012"/>
          </a:xfrm>
        </p:grpSpPr>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0179" y="3610322"/>
              <a:ext cx="5572125"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267" name="グループ化 13"/>
            <p:cNvGrpSpPr>
              <a:grpSpLocks/>
            </p:cNvGrpSpPr>
            <p:nvPr/>
          </p:nvGrpSpPr>
          <p:grpSpPr bwMode="auto">
            <a:xfrm>
              <a:off x="3203848" y="3356992"/>
              <a:ext cx="5940152" cy="2767012"/>
              <a:chOff x="1561766" y="2022956"/>
              <a:chExt cx="5940707" cy="2766975"/>
            </a:xfrm>
          </p:grpSpPr>
          <p:cxnSp>
            <p:nvCxnSpPr>
              <p:cNvPr id="16" name="直線コネクタ 15"/>
              <p:cNvCxnSpPr/>
              <p:nvPr/>
            </p:nvCxnSpPr>
            <p:spPr>
              <a:xfrm flipV="1">
                <a:off x="3649249" y="2199166"/>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V="1">
                <a:off x="4431767" y="2199166"/>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5617934" y="2199166"/>
                <a:ext cx="0" cy="205737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1561766" y="3068961"/>
                <a:ext cx="373407" cy="720079"/>
              </a:xfrm>
              <a:prstGeom prst="rect">
                <a:avLst/>
              </a:prstGeom>
              <a:noFill/>
            </p:spPr>
            <p:txBody>
              <a:bodyPr vert="wordArtVertRtl">
                <a:spAutoFit/>
              </a:bodyPr>
              <a:lstStyle/>
              <a:p>
                <a:pPr algn="ctr">
                  <a:defRPr/>
                </a:pPr>
                <a:r>
                  <a:rPr lang="en-US" altLang="ja-JP" sz="1050" dirty="0">
                    <a:latin typeface="Century" pitchFamily="18" charset="0"/>
                    <a:ea typeface="ＭＳ 明朝" pitchFamily="17" charset="-128"/>
                  </a:rPr>
                  <a:t>CO</a:t>
                </a:r>
                <a:endParaRPr lang="ja-JP" altLang="en-US" sz="1050" dirty="0">
                  <a:latin typeface="Century" pitchFamily="18" charset="0"/>
                  <a:ea typeface="ＭＳ 明朝" pitchFamily="17" charset="-128"/>
                </a:endParaRPr>
              </a:p>
            </p:txBody>
          </p:sp>
          <p:sp>
            <p:nvSpPr>
              <p:cNvPr id="20" name="テキスト ボックス 19"/>
              <p:cNvSpPr txBox="1"/>
              <p:nvPr/>
            </p:nvSpPr>
            <p:spPr>
              <a:xfrm>
                <a:off x="1691680" y="2022956"/>
                <a:ext cx="720792" cy="253997"/>
              </a:xfrm>
              <a:prstGeom prst="rect">
                <a:avLst/>
              </a:prstGeom>
              <a:noFill/>
            </p:spPr>
            <p:txBody>
              <a:bodyPr>
                <a:spAutoFit/>
              </a:bodyPr>
              <a:lstStyle/>
              <a:p>
                <a:pPr algn="ctr">
                  <a:defRPr/>
                </a:pPr>
                <a:r>
                  <a:rPr lang="en-US" altLang="ja-JP" sz="1050" dirty="0">
                    <a:latin typeface="Century" pitchFamily="18" charset="0"/>
                    <a:ea typeface="ＭＳ 明朝" pitchFamily="17" charset="-128"/>
                  </a:rPr>
                  <a:t>(L/m)</a:t>
                </a:r>
                <a:endParaRPr lang="ja-JP" altLang="en-US" sz="1050" dirty="0">
                  <a:latin typeface="Century" pitchFamily="18" charset="0"/>
                  <a:ea typeface="ＭＳ 明朝" pitchFamily="17" charset="-128"/>
                </a:endParaRPr>
              </a:p>
            </p:txBody>
          </p:sp>
          <p:sp>
            <p:nvSpPr>
              <p:cNvPr id="21" name="テキスト ボックス 20"/>
              <p:cNvSpPr txBox="1"/>
              <p:nvPr/>
            </p:nvSpPr>
            <p:spPr>
              <a:xfrm>
                <a:off x="2582350" y="2181704"/>
                <a:ext cx="511223"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安静</a:t>
                </a:r>
              </a:p>
            </p:txBody>
          </p:sp>
          <p:sp>
            <p:nvSpPr>
              <p:cNvPr id="22" name="テキスト ボックス 21"/>
              <p:cNvSpPr txBox="1"/>
              <p:nvPr/>
            </p:nvSpPr>
            <p:spPr>
              <a:xfrm>
                <a:off x="3766736" y="2181704"/>
                <a:ext cx="595369"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思考</a:t>
                </a:r>
              </a:p>
            </p:txBody>
          </p:sp>
          <p:sp>
            <p:nvSpPr>
              <p:cNvPr id="23" name="テキスト ボックス 22"/>
              <p:cNvSpPr txBox="1"/>
              <p:nvPr/>
            </p:nvSpPr>
            <p:spPr>
              <a:xfrm>
                <a:off x="4614540" y="2181704"/>
                <a:ext cx="935125"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スピーチ</a:t>
                </a:r>
              </a:p>
            </p:txBody>
          </p:sp>
          <p:sp>
            <p:nvSpPr>
              <p:cNvPr id="24" name="テキスト ボックス 23"/>
              <p:cNvSpPr txBox="1"/>
              <p:nvPr/>
            </p:nvSpPr>
            <p:spPr>
              <a:xfrm>
                <a:off x="5989444" y="2181704"/>
                <a:ext cx="1017683" cy="253997"/>
              </a:xfrm>
              <a:prstGeom prst="rect">
                <a:avLst/>
              </a:prstGeom>
              <a:noFill/>
            </p:spPr>
            <p:txBody>
              <a:bodyPr>
                <a:spAutoFit/>
              </a:bodyPr>
              <a:lstStyle/>
              <a:p>
                <a:pPr algn="ctr">
                  <a:defRPr/>
                </a:pPr>
                <a:r>
                  <a:rPr lang="ja-JP" altLang="en-US" sz="1050" dirty="0">
                    <a:latin typeface="Century" pitchFamily="18" charset="0"/>
                    <a:ea typeface="ＭＳ 明朝" pitchFamily="17" charset="-128"/>
                  </a:rPr>
                  <a:t>回復</a:t>
                </a:r>
              </a:p>
            </p:txBody>
          </p:sp>
          <p:sp>
            <p:nvSpPr>
              <p:cNvPr id="25" name="テキスト ボックス 24"/>
              <p:cNvSpPr txBox="1"/>
              <p:nvPr/>
            </p:nvSpPr>
            <p:spPr>
              <a:xfrm>
                <a:off x="7034116" y="4535934"/>
                <a:ext cx="468357" cy="253997"/>
              </a:xfrm>
              <a:prstGeom prst="rect">
                <a:avLst/>
              </a:prstGeom>
              <a:noFill/>
            </p:spPr>
            <p:txBody>
              <a:bodyPr>
                <a:spAutoFit/>
              </a:bodyPr>
              <a:lstStyle/>
              <a:p>
                <a:pPr>
                  <a:defRPr/>
                </a:pPr>
                <a:r>
                  <a:rPr lang="en-US" altLang="ja-JP" sz="1050" dirty="0">
                    <a:latin typeface="Century" pitchFamily="18" charset="0"/>
                    <a:ea typeface="ＭＳ 明朝" pitchFamily="17" charset="-128"/>
                  </a:rPr>
                  <a:t>(sec)</a:t>
                </a:r>
                <a:endParaRPr lang="ja-JP" altLang="en-US" sz="1050" dirty="0">
                  <a:latin typeface="Century" pitchFamily="18" charset="0"/>
                  <a:ea typeface="ＭＳ 明朝" pitchFamily="17" charset="-128"/>
                </a:endParaRPr>
              </a:p>
            </p:txBody>
          </p:sp>
        </p:grpSp>
      </p:grpSp>
      <p:cxnSp>
        <p:nvCxnSpPr>
          <p:cNvPr id="26" name="直線矢印コネクタ 25"/>
          <p:cNvCxnSpPr/>
          <p:nvPr/>
        </p:nvCxnSpPr>
        <p:spPr>
          <a:xfrm>
            <a:off x="5651500" y="1603375"/>
            <a:ext cx="576263" cy="0"/>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1269" name="テキスト ボックス 7"/>
          <p:cNvSpPr txBox="1">
            <a:spLocks noChangeArrowheads="1"/>
          </p:cNvSpPr>
          <p:nvPr/>
        </p:nvSpPr>
        <p:spPr bwMode="auto">
          <a:xfrm>
            <a:off x="6227763" y="981075"/>
            <a:ext cx="2951162" cy="1477328"/>
          </a:xfrm>
          <a:prstGeom prst="rect">
            <a:avLst/>
          </a:prstGeom>
          <a:noFill/>
          <a:ln w="9525">
            <a:noFill/>
            <a:miter lim="800000"/>
            <a:headEnd/>
            <a:tailEnd/>
          </a:ln>
        </p:spPr>
        <p:txBody>
          <a:bodyPr>
            <a:spAutoFit/>
          </a:bodyPr>
          <a:lstStyle/>
          <a:p>
            <a:r>
              <a:rPr lang="en-US" altLang="ja-JP" dirty="0">
                <a:latin typeface="HG丸ｺﾞｼｯｸM-PRO" pitchFamily="50" charset="-128"/>
                <a:ea typeface="HG丸ｺﾞｼｯｸM-PRO" pitchFamily="50" charset="-128"/>
              </a:rPr>
              <a:t>HR</a:t>
            </a:r>
            <a:r>
              <a:rPr lang="ja-JP" altLang="en-US" dirty="0" err="1">
                <a:latin typeface="HG丸ｺﾞｼｯｸM-PRO" pitchFamily="50" charset="-128"/>
                <a:ea typeface="HG丸ｺﾞｼｯｸM-PRO" pitchFamily="50" charset="-128"/>
              </a:rPr>
              <a:t>は・・</a:t>
            </a:r>
            <a:r>
              <a:rPr lang="ja-JP" altLang="en-US" dirty="0">
                <a:latin typeface="HG丸ｺﾞｼｯｸM-PRO" pitchFamily="50" charset="-128"/>
                <a:ea typeface="HG丸ｺﾞｼｯｸM-PRO" pitchFamily="50" charset="-128"/>
              </a:rPr>
              <a:t>・</a:t>
            </a:r>
            <a:endParaRPr lang="en-US" altLang="ja-JP" dirty="0">
              <a:latin typeface="HG丸ｺﾞｼｯｸM-PRO" pitchFamily="50" charset="-128"/>
              <a:ea typeface="HG丸ｺﾞｼｯｸM-PRO" pitchFamily="50" charset="-128"/>
            </a:endParaRPr>
          </a:p>
          <a:p>
            <a:r>
              <a:rPr lang="ja-JP" altLang="en-US" dirty="0">
                <a:solidFill>
                  <a:srgbClr val="FF0000"/>
                </a:solidFill>
                <a:latin typeface="HG丸ｺﾞｼｯｸM-PRO" pitchFamily="50" charset="-128"/>
                <a:ea typeface="HG丸ｺﾞｼｯｸM-PRO" pitchFamily="50" charset="-128"/>
              </a:rPr>
              <a:t>思考・スピーチに入って有意に上昇！</a:t>
            </a:r>
            <a:endParaRPr lang="en-US" altLang="ja-JP" dirty="0">
              <a:solidFill>
                <a:srgbClr val="FF0000"/>
              </a:solidFill>
              <a:latin typeface="HG丸ｺﾞｼｯｸM-PRO" pitchFamily="50" charset="-128"/>
              <a:ea typeface="HG丸ｺﾞｼｯｸM-PRO" pitchFamily="50" charset="-128"/>
            </a:endParaRPr>
          </a:p>
          <a:p>
            <a:r>
              <a:rPr lang="ja-JP" altLang="en-US" dirty="0">
                <a:latin typeface="HG丸ｺﾞｼｯｸM-PRO" pitchFamily="50" charset="-128"/>
                <a:ea typeface="HG丸ｺﾞｼｯｸM-PRO" pitchFamily="50" charset="-128"/>
              </a:rPr>
              <a:t>しかし、群による変化の違いに有意差なし。</a:t>
            </a:r>
            <a:endParaRPr lang="en-US" altLang="ja-JP" dirty="0">
              <a:latin typeface="HG丸ｺﾞｼｯｸM-PRO" pitchFamily="50" charset="-128"/>
              <a:ea typeface="HG丸ｺﾞｼｯｸM-PRO" pitchFamily="50" charset="-128"/>
            </a:endParaRPr>
          </a:p>
        </p:txBody>
      </p:sp>
      <p:sp>
        <p:nvSpPr>
          <p:cNvPr id="11270" name="テキスト ボックス 7"/>
          <p:cNvSpPr txBox="1">
            <a:spLocks noChangeArrowheads="1"/>
          </p:cNvSpPr>
          <p:nvPr/>
        </p:nvSpPr>
        <p:spPr bwMode="auto">
          <a:xfrm>
            <a:off x="34925" y="3741738"/>
            <a:ext cx="2952750" cy="1200329"/>
          </a:xfrm>
          <a:prstGeom prst="rect">
            <a:avLst/>
          </a:prstGeom>
          <a:noFill/>
          <a:ln w="9525">
            <a:noFill/>
            <a:miter lim="800000"/>
            <a:headEnd/>
            <a:tailEnd/>
          </a:ln>
        </p:spPr>
        <p:txBody>
          <a:bodyPr>
            <a:spAutoFit/>
          </a:bodyPr>
          <a:lstStyle/>
          <a:p>
            <a:r>
              <a:rPr lang="en-US" altLang="ja-JP" dirty="0">
                <a:latin typeface="HG丸ｺﾞｼｯｸM-PRO" pitchFamily="50" charset="-128"/>
                <a:ea typeface="HG丸ｺﾞｼｯｸM-PRO" pitchFamily="50" charset="-128"/>
              </a:rPr>
              <a:t>CO</a:t>
            </a:r>
            <a:r>
              <a:rPr lang="ja-JP" altLang="en-US" dirty="0" err="1">
                <a:latin typeface="HG丸ｺﾞｼｯｸM-PRO" pitchFamily="50" charset="-128"/>
                <a:ea typeface="HG丸ｺﾞｼｯｸM-PRO" pitchFamily="50" charset="-128"/>
              </a:rPr>
              <a:t>は・・</a:t>
            </a:r>
            <a:r>
              <a:rPr lang="ja-JP" altLang="en-US" dirty="0">
                <a:latin typeface="HG丸ｺﾞｼｯｸM-PRO" pitchFamily="50" charset="-128"/>
                <a:ea typeface="HG丸ｺﾞｼｯｸM-PRO" pitchFamily="50" charset="-128"/>
              </a:rPr>
              <a:t>・</a:t>
            </a:r>
            <a:endParaRPr lang="en-US" altLang="ja-JP" dirty="0">
              <a:latin typeface="HG丸ｺﾞｼｯｸM-PRO" pitchFamily="50" charset="-128"/>
              <a:ea typeface="HG丸ｺﾞｼｯｸM-PRO" pitchFamily="50" charset="-128"/>
            </a:endParaRPr>
          </a:p>
          <a:p>
            <a:r>
              <a:rPr lang="ja-JP" altLang="en-US" dirty="0">
                <a:latin typeface="HG丸ｺﾞｼｯｸM-PRO" pitchFamily="50" charset="-128"/>
                <a:ea typeface="HG丸ｺﾞｼｯｸM-PRO" pitchFamily="50" charset="-128"/>
              </a:rPr>
              <a:t>思考・スピーチに入って有意に上昇し、</a:t>
            </a:r>
            <a:r>
              <a:rPr lang="ja-JP" altLang="en-US" dirty="0" smtClean="0">
                <a:latin typeface="HG丸ｺﾞｼｯｸM-PRO" pitchFamily="50" charset="-128"/>
                <a:ea typeface="HG丸ｺﾞｼｯｸM-PRO" pitchFamily="50" charset="-128"/>
              </a:rPr>
              <a:t>さらに</a:t>
            </a:r>
            <a:r>
              <a:rPr lang="ja-JP" altLang="en-US" dirty="0" smtClean="0">
                <a:solidFill>
                  <a:srgbClr val="FF0000"/>
                </a:solidFill>
                <a:latin typeface="HG丸ｺﾞｼｯｸM-PRO" pitchFamily="50" charset="-128"/>
                <a:ea typeface="HG丸ｺﾞｼｯｸM-PRO" pitchFamily="50" charset="-128"/>
              </a:rPr>
              <a:t>スピーチで同伴群が上回る！</a:t>
            </a:r>
            <a:endParaRPr lang="en-US" altLang="ja-JP" dirty="0" smtClean="0">
              <a:solidFill>
                <a:srgbClr val="FF0000"/>
              </a:solidFill>
              <a:latin typeface="HG丸ｺﾞｼｯｸM-PRO" pitchFamily="50" charset="-128"/>
              <a:ea typeface="HG丸ｺﾞｼｯｸM-PRO" pitchFamily="50" charset="-128"/>
            </a:endParaRPr>
          </a:p>
        </p:txBody>
      </p:sp>
      <p:cxnSp>
        <p:nvCxnSpPr>
          <p:cNvPr id="30" name="直線矢印コネクタ 29"/>
          <p:cNvCxnSpPr/>
          <p:nvPr/>
        </p:nvCxnSpPr>
        <p:spPr>
          <a:xfrm>
            <a:off x="2915618" y="4508500"/>
            <a:ext cx="576262" cy="0"/>
          </a:xfrm>
          <a:prstGeom prst="straightConnector1">
            <a:avLst/>
          </a:prstGeom>
          <a:ln w="38100">
            <a:solidFill>
              <a:srgbClr val="FFC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269"/>
                                        </p:tgtEl>
                                        <p:attrNameLst>
                                          <p:attrName>style.visibility</p:attrName>
                                        </p:attrNameLst>
                                      </p:cBhvr>
                                      <p:to>
                                        <p:strVal val="visible"/>
                                      </p:to>
                                    </p:set>
                                    <p:animEffect transition="in" filter="fade">
                                      <p:cBhvr>
                                        <p:cTn id="18" dur="500"/>
                                        <p:tgtEl>
                                          <p:spTgt spid="1126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1270"/>
                                        </p:tgtEl>
                                        <p:attrNameLst>
                                          <p:attrName>style.visibility</p:attrName>
                                        </p:attrNameLst>
                                      </p:cBhvr>
                                      <p:to>
                                        <p:strVal val="visible"/>
                                      </p:to>
                                    </p:set>
                                    <p:animEffect transition="in" filter="fade">
                                      <p:cBhvr>
                                        <p:cTn id="34"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p:bldP spid="11270"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1728</TotalTime>
  <Words>1346</Words>
  <Application>Microsoft Office PowerPoint</Application>
  <PresentationFormat>画面に合わせる (4:3)</PresentationFormat>
  <Paragraphs>194</Paragraphs>
  <Slides>13</Slides>
  <Notes>12</Notes>
  <HiddenSlides>0</HiddenSlides>
  <MMClips>0</MMClips>
  <ScaleCrop>false</ScaleCrop>
  <HeadingPairs>
    <vt:vector size="4" baseType="variant">
      <vt:variant>
        <vt:lpstr>テーマ</vt:lpstr>
      </vt:variant>
      <vt:variant>
        <vt:i4>1</vt:i4>
      </vt:variant>
      <vt:variant>
        <vt:lpstr>スライド タイトル</vt:lpstr>
      </vt:variant>
      <vt:variant>
        <vt:i4>13</vt:i4>
      </vt:variant>
    </vt:vector>
  </HeadingPairs>
  <TitlesOfParts>
    <vt:vector size="14"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文京学院大学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平良 里奈</dc:creator>
  <cp:lastModifiedBy>平良 里奈</cp:lastModifiedBy>
  <cp:revision>128</cp:revision>
  <dcterms:created xsi:type="dcterms:W3CDTF">2012-12-19T08:45:33Z</dcterms:created>
  <dcterms:modified xsi:type="dcterms:W3CDTF">2013-01-09T08:14:08Z</dcterms:modified>
</cp:coreProperties>
</file>